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sldIdLst>
    <p:sldId id="272" r:id="rId5"/>
    <p:sldId id="276" r:id="rId6"/>
    <p:sldId id="273" r:id="rId7"/>
    <p:sldId id="277" r:id="rId8"/>
    <p:sldId id="278" r:id="rId9"/>
    <p:sldId id="279" r:id="rId10"/>
    <p:sldId id="262" r:id="rId11"/>
    <p:sldId id="265" r:id="rId12"/>
    <p:sldId id="264" r:id="rId13"/>
    <p:sldId id="266" r:id="rId14"/>
    <p:sldId id="267" r:id="rId15"/>
    <p:sldId id="268" r:id="rId16"/>
    <p:sldId id="269" r:id="rId17"/>
    <p:sldId id="263" r:id="rId18"/>
    <p:sldId id="270" r:id="rId19"/>
    <p:sldId id="280" r:id="rId20"/>
    <p:sldId id="281" r:id="rId21"/>
    <p:sldId id="271" r:id="rId22"/>
    <p:sldId id="260" r:id="rId23"/>
    <p:sldId id="275" r:id="rId24"/>
    <p:sldId id="27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844" autoAdjust="0"/>
    <p:restoredTop sz="94619" autoAdjust="0"/>
  </p:normalViewPr>
  <p:slideViewPr>
    <p:cSldViewPr snapToGrid="0">
      <p:cViewPr>
        <p:scale>
          <a:sx n="101" d="100"/>
          <a:sy n="101" d="100"/>
        </p:scale>
        <p:origin x="1458" y="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8/4/2021</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8/4/2021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8/4/2021</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8/4/2021</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8/4/2021</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8/4/2021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8/4/2021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8/4/2021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8/4/2021</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8/4/2021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8/4/2021</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jpe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_rels/slide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18.jpeg"/><Relationship Id="rId5" Type="http://schemas.openxmlformats.org/officeDocument/2006/relationships/image" Target="../media/image13.jpeg"/><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4000"/>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5C402-17C5-4D8B-BE79-41BBF2718F25}"/>
              </a:ext>
            </a:extLst>
          </p:cNvPr>
          <p:cNvSpPr txBox="1">
            <a:spLocks/>
          </p:cNvSpPr>
          <p:nvPr/>
        </p:nvSpPr>
        <p:spPr>
          <a:xfrm>
            <a:off x="542925" y="2343150"/>
            <a:ext cx="13203515" cy="1213485"/>
          </a:xfrm>
          <a:prstGeom prst="rect">
            <a:avLst/>
          </a:prstGeom>
        </p:spPr>
        <p:txBody>
          <a:bodyPr>
            <a:no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5000" dirty="0">
                <a:solidFill>
                  <a:schemeClr val="tx1"/>
                </a:solidFill>
              </a:rPr>
              <a:t>Expedia recommendation systems</a:t>
            </a:r>
          </a:p>
        </p:txBody>
      </p:sp>
    </p:spTree>
    <p:extLst>
      <p:ext uri="{BB962C8B-B14F-4D97-AF65-F5344CB8AC3E}">
        <p14:creationId xmlns:p14="http://schemas.microsoft.com/office/powerpoint/2010/main" val="31482399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9B639511-2709-4E6B-88C5-D4035BFB8891}"/>
              </a:ext>
            </a:extLst>
          </p:cNvPr>
          <p:cNvPicPr>
            <a:picLocks noChangeAspect="1"/>
          </p:cNvPicPr>
          <p:nvPr/>
        </p:nvPicPr>
        <p:blipFill>
          <a:blip r:embed="rId2"/>
          <a:stretch>
            <a:fillRect/>
          </a:stretch>
        </p:blipFill>
        <p:spPr>
          <a:xfrm>
            <a:off x="1514475" y="714168"/>
            <a:ext cx="9163050" cy="5648325"/>
          </a:xfrm>
          <a:prstGeom prst="rect">
            <a:avLst/>
          </a:prstGeom>
        </p:spPr>
      </p:pic>
    </p:spTree>
    <p:extLst>
      <p:ext uri="{BB962C8B-B14F-4D97-AF65-F5344CB8AC3E}">
        <p14:creationId xmlns:p14="http://schemas.microsoft.com/office/powerpoint/2010/main" val="5734091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3F3311-926A-4A29-A121-F0970E5F3690}"/>
              </a:ext>
            </a:extLst>
          </p:cNvPr>
          <p:cNvPicPr>
            <a:picLocks noChangeAspect="1"/>
          </p:cNvPicPr>
          <p:nvPr/>
        </p:nvPicPr>
        <p:blipFill>
          <a:blip r:embed="rId2"/>
          <a:stretch>
            <a:fillRect/>
          </a:stretch>
        </p:blipFill>
        <p:spPr>
          <a:xfrm>
            <a:off x="1737999" y="973877"/>
            <a:ext cx="9128923" cy="5554686"/>
          </a:xfrm>
          <a:prstGeom prst="rect">
            <a:avLst/>
          </a:prstGeom>
        </p:spPr>
      </p:pic>
    </p:spTree>
    <p:extLst>
      <p:ext uri="{BB962C8B-B14F-4D97-AF65-F5344CB8AC3E}">
        <p14:creationId xmlns:p14="http://schemas.microsoft.com/office/powerpoint/2010/main" val="1385558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7BC45F1-ED76-429A-AC80-23C03EA60015}"/>
              </a:ext>
            </a:extLst>
          </p:cNvPr>
          <p:cNvPicPr>
            <a:picLocks noChangeAspect="1"/>
          </p:cNvPicPr>
          <p:nvPr/>
        </p:nvPicPr>
        <p:blipFill>
          <a:blip r:embed="rId2"/>
          <a:stretch>
            <a:fillRect/>
          </a:stretch>
        </p:blipFill>
        <p:spPr>
          <a:xfrm>
            <a:off x="1604962" y="806967"/>
            <a:ext cx="8982075" cy="5648325"/>
          </a:xfrm>
          <a:prstGeom prst="rect">
            <a:avLst/>
          </a:prstGeom>
        </p:spPr>
      </p:pic>
    </p:spTree>
    <p:extLst>
      <p:ext uri="{BB962C8B-B14F-4D97-AF65-F5344CB8AC3E}">
        <p14:creationId xmlns:p14="http://schemas.microsoft.com/office/powerpoint/2010/main" val="23248063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62723C-4E33-4899-8A59-448B46FABD62}"/>
              </a:ext>
            </a:extLst>
          </p:cNvPr>
          <p:cNvPicPr>
            <a:picLocks noChangeAspect="1"/>
          </p:cNvPicPr>
          <p:nvPr/>
        </p:nvPicPr>
        <p:blipFill>
          <a:blip r:embed="rId2"/>
          <a:stretch>
            <a:fillRect/>
          </a:stretch>
        </p:blipFill>
        <p:spPr>
          <a:xfrm>
            <a:off x="1471612" y="1023937"/>
            <a:ext cx="9248775" cy="4810125"/>
          </a:xfrm>
          <a:prstGeom prst="rect">
            <a:avLst/>
          </a:prstGeom>
        </p:spPr>
      </p:pic>
    </p:spTree>
    <p:extLst>
      <p:ext uri="{BB962C8B-B14F-4D97-AF65-F5344CB8AC3E}">
        <p14:creationId xmlns:p14="http://schemas.microsoft.com/office/powerpoint/2010/main" val="1353665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FA424-464A-4404-A0DD-91627B28143C}"/>
              </a:ext>
            </a:extLst>
          </p:cNvPr>
          <p:cNvSpPr>
            <a:spLocks noGrp="1"/>
          </p:cNvSpPr>
          <p:nvPr>
            <p:ph type="title"/>
          </p:nvPr>
        </p:nvSpPr>
        <p:spPr>
          <a:xfrm>
            <a:off x="581192" y="702156"/>
            <a:ext cx="11029616" cy="732008"/>
          </a:xfrm>
        </p:spPr>
        <p:txBody>
          <a:bodyPr/>
          <a:lstStyle/>
          <a:p>
            <a:r>
              <a:rPr lang="en-SG" dirty="0"/>
              <a:t>Models</a:t>
            </a:r>
          </a:p>
        </p:txBody>
      </p:sp>
      <p:graphicFrame>
        <p:nvGraphicFramePr>
          <p:cNvPr id="10" name="Table 10">
            <a:extLst>
              <a:ext uri="{FF2B5EF4-FFF2-40B4-BE49-F238E27FC236}">
                <a16:creationId xmlns:a16="http://schemas.microsoft.com/office/drawing/2014/main" id="{3E3FCD02-67FA-484C-816A-DE39257F0BBB}"/>
              </a:ext>
            </a:extLst>
          </p:cNvPr>
          <p:cNvGraphicFramePr>
            <a:graphicFrameLocks noGrp="1"/>
          </p:cNvGraphicFramePr>
          <p:nvPr>
            <p:extLst>
              <p:ext uri="{D42A27DB-BD31-4B8C-83A1-F6EECF244321}">
                <p14:modId xmlns:p14="http://schemas.microsoft.com/office/powerpoint/2010/main" val="1818328903"/>
              </p:ext>
            </p:extLst>
          </p:nvPr>
        </p:nvGraphicFramePr>
        <p:xfrm>
          <a:off x="1004236" y="1518562"/>
          <a:ext cx="10530037" cy="5222685"/>
        </p:xfrm>
        <a:graphic>
          <a:graphicData uri="http://schemas.openxmlformats.org/drawingml/2006/table">
            <a:tbl>
              <a:tblPr firstRow="1" bandRow="1">
                <a:tableStyleId>{5C22544A-7EE6-4342-B048-85BDC9FD1C3A}</a:tableStyleId>
              </a:tblPr>
              <a:tblGrid>
                <a:gridCol w="1806341">
                  <a:extLst>
                    <a:ext uri="{9D8B030D-6E8A-4147-A177-3AD203B41FA5}">
                      <a16:colId xmlns:a16="http://schemas.microsoft.com/office/drawing/2014/main" val="2736314539"/>
                    </a:ext>
                  </a:extLst>
                </a:gridCol>
                <a:gridCol w="1202241">
                  <a:extLst>
                    <a:ext uri="{9D8B030D-6E8A-4147-A177-3AD203B41FA5}">
                      <a16:colId xmlns:a16="http://schemas.microsoft.com/office/drawing/2014/main" val="588966285"/>
                    </a:ext>
                  </a:extLst>
                </a:gridCol>
                <a:gridCol w="1504291">
                  <a:extLst>
                    <a:ext uri="{9D8B030D-6E8A-4147-A177-3AD203B41FA5}">
                      <a16:colId xmlns:a16="http://schemas.microsoft.com/office/drawing/2014/main" val="3498990334"/>
                    </a:ext>
                  </a:extLst>
                </a:gridCol>
                <a:gridCol w="1504291">
                  <a:extLst>
                    <a:ext uri="{9D8B030D-6E8A-4147-A177-3AD203B41FA5}">
                      <a16:colId xmlns:a16="http://schemas.microsoft.com/office/drawing/2014/main" val="3711471734"/>
                    </a:ext>
                  </a:extLst>
                </a:gridCol>
                <a:gridCol w="1504291">
                  <a:extLst>
                    <a:ext uri="{9D8B030D-6E8A-4147-A177-3AD203B41FA5}">
                      <a16:colId xmlns:a16="http://schemas.microsoft.com/office/drawing/2014/main" val="3003312274"/>
                    </a:ext>
                  </a:extLst>
                </a:gridCol>
                <a:gridCol w="1504291">
                  <a:extLst>
                    <a:ext uri="{9D8B030D-6E8A-4147-A177-3AD203B41FA5}">
                      <a16:colId xmlns:a16="http://schemas.microsoft.com/office/drawing/2014/main" val="4144581079"/>
                    </a:ext>
                  </a:extLst>
                </a:gridCol>
                <a:gridCol w="1504291">
                  <a:extLst>
                    <a:ext uri="{9D8B030D-6E8A-4147-A177-3AD203B41FA5}">
                      <a16:colId xmlns:a16="http://schemas.microsoft.com/office/drawing/2014/main" val="2497270817"/>
                    </a:ext>
                  </a:extLst>
                </a:gridCol>
              </a:tblGrid>
              <a:tr h="629623">
                <a:tc gridSpan="7">
                  <a:txBody>
                    <a:bodyPr/>
                    <a:lstStyle/>
                    <a:p>
                      <a:pPr algn="ctr" fontAlgn="b"/>
                      <a:r>
                        <a:rPr lang="en-US" sz="2000" b="1" i="0" u="none" strike="noStrike" dirty="0">
                          <a:solidFill>
                            <a:srgbClr val="000000"/>
                          </a:solidFill>
                          <a:effectLst/>
                          <a:latin typeface="Calibri" panose="020F0502020204030204" pitchFamily="34" charset="0"/>
                        </a:rPr>
                        <a:t>Small Dataset (10 classes, 100,000 data)</a:t>
                      </a:r>
                    </a:p>
                  </a:txBody>
                  <a:tcPr marL="9525" marR="9525" marT="9525" marB="0" anchor="b"/>
                </a:tc>
                <a:tc hMerge="1">
                  <a:txBody>
                    <a:bodyPr/>
                    <a:lstStyle/>
                    <a:p>
                      <a:pPr algn="ctr" fontAlgn="b"/>
                      <a:r>
                        <a:rPr lang="en-US" sz="1100" b="0" i="0" u="none" strike="noStrike" dirty="0">
                          <a:solidFill>
                            <a:srgbClr val="000000"/>
                          </a:solidFill>
                          <a:effectLst/>
                          <a:latin typeface="Calibri" panose="020F0502020204030204" pitchFamily="34" charset="0"/>
                        </a:rPr>
                        <a:t>Small Dataset (10 classes, 100,000 data)</a:t>
                      </a:r>
                    </a:p>
                  </a:txBody>
                  <a:tcPr marL="9525" marR="9525" marT="9525" marB="0" anchor="b"/>
                </a:tc>
                <a:tc hMerge="1">
                  <a:txBody>
                    <a:bodyPr/>
                    <a:lstStyle/>
                    <a:p>
                      <a:endParaRPr lang="en-SG"/>
                    </a:p>
                  </a:txBody>
                  <a:tcPr/>
                </a:tc>
                <a:tc hMerge="1">
                  <a:txBody>
                    <a:bodyPr/>
                    <a:lstStyle/>
                    <a:p>
                      <a:endParaRPr lang="en-SG"/>
                    </a:p>
                  </a:txBody>
                  <a:tcPr/>
                </a:tc>
                <a:tc hMerge="1">
                  <a:txBody>
                    <a:bodyPr/>
                    <a:lstStyle/>
                    <a:p>
                      <a:endParaRPr lang="en-SG"/>
                    </a:p>
                  </a:txBody>
                  <a:tcPr/>
                </a:tc>
                <a:tc hMerge="1">
                  <a:txBody>
                    <a:bodyPr/>
                    <a:lstStyle/>
                    <a:p>
                      <a:endParaRPr lang="en-SG"/>
                    </a:p>
                  </a:txBody>
                  <a:tcPr/>
                </a:tc>
                <a:tc hMerge="1">
                  <a:txBody>
                    <a:bodyPr/>
                    <a:lstStyle/>
                    <a:p>
                      <a:endParaRPr lang="en-SG"/>
                    </a:p>
                  </a:txBody>
                  <a:tcPr/>
                </a:tc>
                <a:extLst>
                  <a:ext uri="{0D108BD9-81ED-4DB2-BD59-A6C34878D82A}">
                    <a16:rowId xmlns:a16="http://schemas.microsoft.com/office/drawing/2014/main" val="2161193598"/>
                  </a:ext>
                </a:extLst>
              </a:tr>
              <a:tr h="1148766">
                <a:tc>
                  <a:txBody>
                    <a:bodyPr/>
                    <a:lstStyle/>
                    <a:p>
                      <a:pPr algn="ctr" fontAlgn="b"/>
                      <a:endParaRPr lang="en-SG" sz="1400" b="0" i="0" u="none" strike="noStrike" dirty="0">
                        <a:solidFill>
                          <a:srgbClr val="000000"/>
                        </a:solidFill>
                        <a:effectLst/>
                        <a:latin typeface="Calibri" panose="020F0502020204030204" pitchFamily="34" charset="0"/>
                        <a:cs typeface="Calibri" panose="020F0502020204030204" pitchFamily="34" charset="0"/>
                      </a:endParaRPr>
                    </a:p>
                  </a:txBody>
                  <a:tcPr marL="9525" marR="9525" marT="9525" marB="0" anchor="ctr"/>
                </a:tc>
                <a:tc>
                  <a:txBody>
                    <a:bodyPr/>
                    <a:lstStyle/>
                    <a:p>
                      <a:pPr algn="ctr" fontAlgn="b"/>
                      <a:r>
                        <a:rPr lang="en-SG" sz="1400" b="1" i="0" u="none" strike="noStrike" dirty="0">
                          <a:solidFill>
                            <a:srgbClr val="000000"/>
                          </a:solidFill>
                          <a:effectLst/>
                          <a:latin typeface="Calibri" panose="020F0502020204030204" pitchFamily="34" charset="0"/>
                          <a:cs typeface="Calibri" panose="020F0502020204030204" pitchFamily="34" charset="0"/>
                        </a:rPr>
                        <a:t>Baseline</a:t>
                      </a:r>
                    </a:p>
                  </a:txBody>
                  <a:tcPr marL="9525" marR="9525" marT="9525" marB="0" anchor="ctr"/>
                </a:tc>
                <a:tc>
                  <a:txBody>
                    <a:bodyPr/>
                    <a:lstStyle/>
                    <a:p>
                      <a:pPr algn="ctr" fontAlgn="b"/>
                      <a:r>
                        <a:rPr lang="en-SG" sz="1400" b="1" i="0" u="none" strike="noStrike" dirty="0" err="1">
                          <a:solidFill>
                            <a:srgbClr val="000000"/>
                          </a:solidFill>
                          <a:effectLst/>
                          <a:latin typeface="Calibri" panose="020F0502020204030204" pitchFamily="34" charset="0"/>
                          <a:cs typeface="Calibri" panose="020F0502020204030204" pitchFamily="34" charset="0"/>
                        </a:rPr>
                        <a:t>CategoricalNB</a:t>
                      </a:r>
                      <a:r>
                        <a:rPr lang="en-SG" sz="1400" b="1" i="0" u="none" strike="noStrike" dirty="0">
                          <a:solidFill>
                            <a:srgbClr val="000000"/>
                          </a:solidFill>
                          <a:effectLst/>
                          <a:latin typeface="Calibri" panose="020F0502020204030204" pitchFamily="34" charset="0"/>
                          <a:cs typeface="Calibri" panose="020F0502020204030204" pitchFamily="34" charset="0"/>
                        </a:rPr>
                        <a:t> (without SMOTEN)</a:t>
                      </a:r>
                    </a:p>
                  </a:txBody>
                  <a:tcPr marL="9525" marR="9525" marT="9525" marB="0" anchor="ctr">
                    <a:solidFill>
                      <a:schemeClr val="accent1">
                        <a:lumMod val="60000"/>
                        <a:lumOff val="40000"/>
                      </a:schemeClr>
                    </a:solidFill>
                  </a:tcPr>
                </a:tc>
                <a:tc>
                  <a:txBody>
                    <a:bodyPr/>
                    <a:lstStyle/>
                    <a:p>
                      <a:pPr algn="ctr" fontAlgn="b"/>
                      <a:r>
                        <a:rPr lang="en-SG" sz="1400" b="1" i="0" u="none" strike="noStrike" dirty="0" err="1">
                          <a:solidFill>
                            <a:srgbClr val="000000"/>
                          </a:solidFill>
                          <a:effectLst/>
                          <a:latin typeface="Calibri" panose="020F0502020204030204" pitchFamily="34" charset="0"/>
                          <a:cs typeface="Calibri" panose="020F0502020204030204" pitchFamily="34" charset="0"/>
                        </a:rPr>
                        <a:t>CategoricalNB</a:t>
                      </a:r>
                      <a:r>
                        <a:rPr lang="en-SG" sz="1400" b="1" i="0" u="none" strike="noStrike" dirty="0">
                          <a:solidFill>
                            <a:srgbClr val="000000"/>
                          </a:solidFill>
                          <a:effectLst/>
                          <a:latin typeface="Calibri" panose="020F0502020204030204" pitchFamily="34" charset="0"/>
                          <a:cs typeface="Calibri" panose="020F0502020204030204" pitchFamily="34" charset="0"/>
                        </a:rPr>
                        <a:t> (with SMOTEN)</a:t>
                      </a:r>
                    </a:p>
                  </a:txBody>
                  <a:tcPr marL="9525" marR="9525" marT="9525" marB="0" anchor="ctr"/>
                </a:tc>
                <a:tc>
                  <a:txBody>
                    <a:bodyPr/>
                    <a:lstStyle/>
                    <a:p>
                      <a:pPr algn="ctr" fontAlgn="b"/>
                      <a:r>
                        <a:rPr lang="en-SG" sz="1400" b="1" i="0" u="none" strike="noStrike" dirty="0">
                          <a:solidFill>
                            <a:srgbClr val="000000"/>
                          </a:solidFill>
                          <a:effectLst/>
                          <a:latin typeface="Calibri" panose="020F0502020204030204" pitchFamily="34" charset="0"/>
                          <a:cs typeface="Calibri" panose="020F0502020204030204" pitchFamily="34" charset="0"/>
                        </a:rPr>
                        <a:t>Random Forest Classifier (Target Encoding)</a:t>
                      </a:r>
                    </a:p>
                  </a:txBody>
                  <a:tcPr marL="9525" marR="9525" marT="9525" marB="0" anchor="ctr"/>
                </a:tc>
                <a:tc>
                  <a:txBody>
                    <a:bodyPr/>
                    <a:lstStyle/>
                    <a:p>
                      <a:pPr algn="ctr" fontAlgn="b"/>
                      <a:r>
                        <a:rPr lang="en-SG" sz="1400" b="1" i="0" u="none" strike="noStrike" dirty="0">
                          <a:solidFill>
                            <a:srgbClr val="000000"/>
                          </a:solidFill>
                          <a:effectLst/>
                          <a:latin typeface="Calibri" panose="020F0502020204030204" pitchFamily="34" charset="0"/>
                          <a:cs typeface="Calibri" panose="020F0502020204030204" pitchFamily="34" charset="0"/>
                        </a:rPr>
                        <a:t>K Nearest Neighbours</a:t>
                      </a:r>
                    </a:p>
                  </a:txBody>
                  <a:tcPr marL="9525" marR="9525" marT="9525" marB="0" anchor="ctr"/>
                </a:tc>
                <a:tc>
                  <a:txBody>
                    <a:bodyPr/>
                    <a:lstStyle/>
                    <a:p>
                      <a:pPr algn="ctr" fontAlgn="b"/>
                      <a:r>
                        <a:rPr lang="en-SG" sz="1400" b="1" i="0" u="none" strike="noStrike" dirty="0">
                          <a:solidFill>
                            <a:srgbClr val="000000"/>
                          </a:solidFill>
                          <a:effectLst/>
                          <a:latin typeface="Calibri" panose="020F0502020204030204" pitchFamily="34" charset="0"/>
                          <a:cs typeface="Calibri" panose="020F0502020204030204" pitchFamily="34" charset="0"/>
                        </a:rPr>
                        <a:t>Advanced TFRS</a:t>
                      </a:r>
                    </a:p>
                  </a:txBody>
                  <a:tcPr marL="9525" marR="9525" marT="9525" marB="0" anchor="ctr">
                    <a:solidFill>
                      <a:schemeClr val="accent1">
                        <a:lumMod val="60000"/>
                        <a:lumOff val="40000"/>
                      </a:schemeClr>
                    </a:solidFill>
                  </a:tcPr>
                </a:tc>
                <a:extLst>
                  <a:ext uri="{0D108BD9-81ED-4DB2-BD59-A6C34878D82A}">
                    <a16:rowId xmlns:a16="http://schemas.microsoft.com/office/drawing/2014/main" val="2266663919"/>
                  </a:ext>
                </a:extLst>
              </a:tr>
              <a:tr h="502948">
                <a:tc>
                  <a:txBody>
                    <a:bodyPr/>
                    <a:lstStyle/>
                    <a:p>
                      <a:pPr algn="ctr" fontAlgn="b"/>
                      <a:r>
                        <a:rPr lang="en-SG" sz="1400" b="1" i="0" u="none" strike="noStrike" dirty="0">
                          <a:solidFill>
                            <a:srgbClr val="000000"/>
                          </a:solidFill>
                          <a:effectLst/>
                          <a:latin typeface="Calibri" panose="020F0502020204030204" pitchFamily="34" charset="0"/>
                          <a:cs typeface="Calibri" panose="020F0502020204030204" pitchFamily="34" charset="0"/>
                        </a:rPr>
                        <a:t>Trainset MAP@5 Score</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0.3188</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0.7354</a:t>
                      </a:r>
                    </a:p>
                  </a:txBody>
                  <a:tcPr marL="9525" marR="9525" marT="9525" marB="0" anchor="ctr">
                    <a:solidFill>
                      <a:schemeClr val="accent1">
                        <a:lumMod val="60000"/>
                        <a:lumOff val="40000"/>
                      </a:schemeClr>
                    </a:solidFill>
                  </a:tcP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0.7224</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0.5589</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0.5554</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0.9676</a:t>
                      </a:r>
                    </a:p>
                  </a:txBody>
                  <a:tcPr marL="9525" marR="9525" marT="9525" marB="0" anchor="ctr">
                    <a:solidFill>
                      <a:schemeClr val="accent1">
                        <a:lumMod val="60000"/>
                        <a:lumOff val="40000"/>
                      </a:schemeClr>
                    </a:solidFill>
                  </a:tcPr>
                </a:tc>
                <a:extLst>
                  <a:ext uri="{0D108BD9-81ED-4DB2-BD59-A6C34878D82A}">
                    <a16:rowId xmlns:a16="http://schemas.microsoft.com/office/drawing/2014/main" val="393104840"/>
                  </a:ext>
                </a:extLst>
              </a:tr>
              <a:tr h="502948">
                <a:tc>
                  <a:txBody>
                    <a:bodyPr/>
                    <a:lstStyle/>
                    <a:p>
                      <a:pPr algn="ctr" fontAlgn="b"/>
                      <a:r>
                        <a:rPr lang="en-SG" sz="1400" b="1" i="0" u="none" strike="noStrike" dirty="0" err="1">
                          <a:solidFill>
                            <a:srgbClr val="000000"/>
                          </a:solidFill>
                          <a:effectLst/>
                          <a:latin typeface="Calibri" panose="020F0502020204030204" pitchFamily="34" charset="0"/>
                          <a:cs typeface="Calibri" panose="020F0502020204030204" pitchFamily="34" charset="0"/>
                        </a:rPr>
                        <a:t>Holdset</a:t>
                      </a:r>
                      <a:r>
                        <a:rPr lang="en-SG" sz="1400" b="1" i="0" u="none" strike="noStrike" dirty="0">
                          <a:solidFill>
                            <a:srgbClr val="000000"/>
                          </a:solidFill>
                          <a:effectLst/>
                          <a:latin typeface="Calibri" panose="020F0502020204030204" pitchFamily="34" charset="0"/>
                          <a:cs typeface="Calibri" panose="020F0502020204030204" pitchFamily="34" charset="0"/>
                        </a:rPr>
                        <a:t> MAP@5 Score</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0.3188</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0.6036</a:t>
                      </a:r>
                    </a:p>
                  </a:txBody>
                  <a:tcPr marL="9525" marR="9525" marT="9525" marB="0" anchor="ctr">
                    <a:solidFill>
                      <a:schemeClr val="accent1">
                        <a:lumMod val="60000"/>
                        <a:lumOff val="40000"/>
                      </a:schemeClr>
                    </a:solidFill>
                  </a:tcP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0.5913</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0.4375</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0.3213</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cs typeface="Calibri" panose="020F0502020204030204" pitchFamily="34" charset="0"/>
                        </a:rPr>
                        <a:t>0.5695</a:t>
                      </a:r>
                    </a:p>
                  </a:txBody>
                  <a:tcPr marL="9525" marR="9525" marT="9525" marB="0" anchor="ctr">
                    <a:solidFill>
                      <a:schemeClr val="accent1">
                        <a:lumMod val="60000"/>
                        <a:lumOff val="40000"/>
                      </a:schemeClr>
                    </a:solidFill>
                  </a:tcPr>
                </a:tc>
                <a:extLst>
                  <a:ext uri="{0D108BD9-81ED-4DB2-BD59-A6C34878D82A}">
                    <a16:rowId xmlns:a16="http://schemas.microsoft.com/office/drawing/2014/main" val="387736330"/>
                  </a:ext>
                </a:extLst>
              </a:tr>
              <a:tr h="731165">
                <a:tc>
                  <a:txBody>
                    <a:bodyPr/>
                    <a:lstStyle/>
                    <a:p>
                      <a:pPr algn="ctr"/>
                      <a:r>
                        <a:rPr lang="en-SG" sz="1400" b="1" dirty="0">
                          <a:latin typeface="Calibri" panose="020F0502020204030204" pitchFamily="34" charset="0"/>
                          <a:cs typeface="Calibri" panose="020F0502020204030204" pitchFamily="34" charset="0"/>
                        </a:rPr>
                        <a:t>Comments</a:t>
                      </a:r>
                    </a:p>
                  </a:txBody>
                  <a:tcPr anchor="ctr"/>
                </a:tc>
                <a:tc>
                  <a:txBody>
                    <a:bodyPr/>
                    <a:lstStyle/>
                    <a:p>
                      <a:pPr algn="ctr"/>
                      <a:endParaRPr lang="en-SG" sz="1400" dirty="0">
                        <a:latin typeface="Calibri" panose="020F0502020204030204" pitchFamily="34" charset="0"/>
                        <a:cs typeface="Calibri" panose="020F0502020204030204" pitchFamily="34" charset="0"/>
                      </a:endParaRPr>
                    </a:p>
                  </a:txBody>
                  <a:tcPr anchor="ctr"/>
                </a:tc>
                <a:tc>
                  <a:txBody>
                    <a:bodyPr/>
                    <a:lstStyle/>
                    <a:p>
                      <a:pPr algn="l"/>
                      <a:r>
                        <a:rPr lang="en-SG" sz="1400" dirty="0">
                          <a:latin typeface="Calibri" panose="020F0502020204030204" pitchFamily="34" charset="0"/>
                          <a:cs typeface="Calibri" panose="020F0502020204030204" pitchFamily="34" charset="0"/>
                        </a:rPr>
                        <a:t>Problem with unseen categories.</a:t>
                      </a:r>
                    </a:p>
                    <a:p>
                      <a:pPr algn="l"/>
                      <a:endParaRPr lang="en-SG" sz="1400" dirty="0">
                        <a:latin typeface="Calibri" panose="020F0502020204030204" pitchFamily="34" charset="0"/>
                        <a:cs typeface="Calibri" panose="020F0502020204030204" pitchFamily="34" charset="0"/>
                      </a:endParaRPr>
                    </a:p>
                    <a:p>
                      <a:pPr algn="l"/>
                      <a:r>
                        <a:rPr lang="en-SG" sz="1400" b="0" i="1" dirty="0">
                          <a:latin typeface="Calibri" panose="020F0502020204030204" pitchFamily="34" charset="0"/>
                          <a:cs typeface="Calibri" panose="020F0502020204030204" pitchFamily="34" charset="0"/>
                        </a:rPr>
                        <a:t>Fast</a:t>
                      </a:r>
                    </a:p>
                    <a:p>
                      <a:pPr algn="l"/>
                      <a:endParaRPr lang="en-SG" sz="1400" b="0" i="1" dirty="0">
                        <a:latin typeface="Calibri" panose="020F0502020204030204" pitchFamily="34" charset="0"/>
                        <a:cs typeface="Calibri" panose="020F0502020204030204" pitchFamily="34" charset="0"/>
                      </a:endParaRPr>
                    </a:p>
                    <a:p>
                      <a:pPr algn="l"/>
                      <a:r>
                        <a:rPr lang="en-SG" sz="1400" b="0" i="1" dirty="0">
                          <a:latin typeface="Calibri" panose="020F0502020204030204" pitchFamily="34" charset="0"/>
                          <a:cs typeface="Calibri" panose="020F0502020204030204" pitchFamily="34" charset="0"/>
                        </a:rPr>
                        <a:t>Can be trained in batches.</a:t>
                      </a:r>
                    </a:p>
                    <a:p>
                      <a:pPr algn="l"/>
                      <a:endParaRPr lang="en-SG" sz="1400" b="0" i="1" dirty="0">
                        <a:latin typeface="Calibri" panose="020F0502020204030204" pitchFamily="34" charset="0"/>
                        <a:cs typeface="Calibri" panose="020F0502020204030204" pitchFamily="34" charset="0"/>
                      </a:endParaRPr>
                    </a:p>
                    <a:p>
                      <a:pPr algn="l"/>
                      <a:r>
                        <a:rPr lang="en-SG" sz="1400" b="0" i="0" dirty="0">
                          <a:latin typeface="Calibri" panose="020F0502020204030204" pitchFamily="34" charset="0"/>
                          <a:cs typeface="Calibri" panose="020F0502020204030204" pitchFamily="34" charset="0"/>
                        </a:rPr>
                        <a:t>Partial fit need custom pipeline</a:t>
                      </a:r>
                    </a:p>
                  </a:txBody>
                  <a:tcPr anchor="ctr">
                    <a:solidFill>
                      <a:schemeClr val="accent1">
                        <a:lumMod val="60000"/>
                        <a:lumOff val="40000"/>
                      </a:schemeClr>
                    </a:solidFill>
                  </a:tcPr>
                </a:tc>
                <a:tc>
                  <a:txBody>
                    <a:bodyPr/>
                    <a:lstStyle/>
                    <a:p>
                      <a:pPr algn="l"/>
                      <a:r>
                        <a:rPr lang="en-SG" sz="1400" dirty="0">
                          <a:latin typeface="Calibri" panose="020F0502020204030204" pitchFamily="34" charset="0"/>
                          <a:cs typeface="Calibri" panose="020F0502020204030204" pitchFamily="34" charset="0"/>
                        </a:rPr>
                        <a:t>Run out of memory.</a:t>
                      </a:r>
                    </a:p>
                    <a:p>
                      <a:pPr algn="l"/>
                      <a:endParaRPr lang="en-SG" sz="1400" dirty="0">
                        <a:latin typeface="Calibri" panose="020F0502020204030204" pitchFamily="34" charset="0"/>
                        <a:cs typeface="Calibri" panose="020F0502020204030204" pitchFamily="34" charset="0"/>
                      </a:endParaRPr>
                    </a:p>
                    <a:p>
                      <a:pPr algn="l"/>
                      <a:r>
                        <a:rPr lang="en-SG" sz="1400" dirty="0">
                          <a:latin typeface="Calibri" panose="020F0502020204030204" pitchFamily="34" charset="0"/>
                          <a:cs typeface="Calibri" panose="020F0502020204030204" pitchFamily="34" charset="0"/>
                        </a:rPr>
                        <a:t>Computationally Expensive</a:t>
                      </a:r>
                    </a:p>
                  </a:txBody>
                  <a:tcPr anchor="ctr"/>
                </a:tc>
                <a:tc>
                  <a:txBody>
                    <a:bodyPr/>
                    <a:lstStyle/>
                    <a:p>
                      <a:pPr algn="l"/>
                      <a:r>
                        <a:rPr lang="en-SG" sz="1400" dirty="0">
                          <a:latin typeface="Calibri" panose="020F0502020204030204" pitchFamily="34" charset="0"/>
                          <a:cs typeface="Calibri" panose="020F0502020204030204" pitchFamily="34" charset="0"/>
                        </a:rPr>
                        <a:t>One-Hot-Encoding</a:t>
                      </a:r>
                    </a:p>
                    <a:p>
                      <a:pPr algn="l"/>
                      <a:endParaRPr lang="en-SG" sz="1400" dirty="0">
                        <a:latin typeface="Calibri" panose="020F0502020204030204" pitchFamily="34" charset="0"/>
                        <a:cs typeface="Calibri" panose="020F0502020204030204" pitchFamily="34" charset="0"/>
                      </a:endParaRPr>
                    </a:p>
                    <a:p>
                      <a:pPr algn="l"/>
                      <a:r>
                        <a:rPr lang="en-SG" sz="1400" dirty="0">
                          <a:latin typeface="Calibri" panose="020F0502020204030204" pitchFamily="34" charset="0"/>
                          <a:cs typeface="Calibri" panose="020F0502020204030204" pitchFamily="34" charset="0"/>
                        </a:rPr>
                        <a:t>Deeper Trees Needed.</a:t>
                      </a:r>
                    </a:p>
                    <a:p>
                      <a:pPr algn="l"/>
                      <a:endParaRPr lang="en-SG" sz="1400" dirty="0">
                        <a:latin typeface="Calibri" panose="020F0502020204030204" pitchFamily="34" charset="0"/>
                        <a:cs typeface="Calibri" panose="020F0502020204030204" pitchFamily="34" charset="0"/>
                      </a:endParaRPr>
                    </a:p>
                    <a:p>
                      <a:pPr algn="l"/>
                      <a:r>
                        <a:rPr lang="en-SG" sz="1400" dirty="0">
                          <a:latin typeface="Calibri" panose="020F0502020204030204" pitchFamily="34" charset="0"/>
                          <a:cs typeface="Calibri" panose="020F0502020204030204" pitchFamily="34" charset="0"/>
                        </a:rPr>
                        <a:t>Computationally Expensive</a:t>
                      </a:r>
                    </a:p>
                    <a:p>
                      <a:pPr algn="l"/>
                      <a:endParaRPr lang="en-SG" sz="1400" dirty="0">
                        <a:latin typeface="Calibri" panose="020F0502020204030204" pitchFamily="34" charset="0"/>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SG" sz="1400" dirty="0">
                          <a:latin typeface="Calibri" panose="020F0502020204030204" pitchFamily="34" charset="0"/>
                          <a:cs typeface="Calibri" panose="020F0502020204030204" pitchFamily="34" charset="0"/>
                        </a:rPr>
                        <a:t>Target Encoding</a:t>
                      </a:r>
                    </a:p>
                  </a:txBody>
                  <a:tcPr anchor="ctr"/>
                </a:tc>
                <a:tc>
                  <a:txBody>
                    <a:bodyPr/>
                    <a:lstStyle/>
                    <a:p>
                      <a:pPr algn="l"/>
                      <a:r>
                        <a:rPr lang="en-SG" sz="1400" dirty="0">
                          <a:latin typeface="Calibri" panose="020F0502020204030204" pitchFamily="34" charset="0"/>
                          <a:cs typeface="Calibri" panose="020F0502020204030204" pitchFamily="34" charset="0"/>
                        </a:rPr>
                        <a:t>Depends on Linearity</a:t>
                      </a:r>
                    </a:p>
                  </a:txBody>
                  <a:tcPr anchor="ctr"/>
                </a:tc>
                <a:tc>
                  <a:txBody>
                    <a:bodyPr/>
                    <a:lstStyle/>
                    <a:p>
                      <a:pPr algn="l"/>
                      <a:r>
                        <a:rPr lang="en-SG" sz="1400" dirty="0">
                          <a:latin typeface="Calibri" panose="020F0502020204030204" pitchFamily="34" charset="0"/>
                          <a:cs typeface="Calibri" panose="020F0502020204030204" pitchFamily="34" charset="0"/>
                        </a:rPr>
                        <a:t>Tend to overfit.</a:t>
                      </a:r>
                    </a:p>
                    <a:p>
                      <a:pPr algn="l"/>
                      <a:endParaRPr lang="en-SG" sz="1400" dirty="0">
                        <a:latin typeface="Calibri" panose="020F0502020204030204" pitchFamily="34" charset="0"/>
                        <a:cs typeface="Calibri" panose="020F0502020204030204" pitchFamily="34" charset="0"/>
                      </a:endParaRPr>
                    </a:p>
                    <a:p>
                      <a:pPr algn="l"/>
                      <a:r>
                        <a:rPr lang="en-SG" sz="1400" i="1" dirty="0">
                          <a:latin typeface="Calibri" panose="020F0502020204030204" pitchFamily="34" charset="0"/>
                          <a:cs typeface="Calibri" panose="020F0502020204030204" pitchFamily="34" charset="0"/>
                        </a:rPr>
                        <a:t>Fast</a:t>
                      </a:r>
                    </a:p>
                    <a:p>
                      <a:pPr algn="l"/>
                      <a:endParaRPr lang="en-SG" sz="1400" i="1" dirty="0">
                        <a:latin typeface="Calibri" panose="020F0502020204030204" pitchFamily="34" charset="0"/>
                        <a:cs typeface="Calibri" panose="020F050202020403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SG" sz="1400" i="1" dirty="0">
                          <a:latin typeface="Calibri" panose="020F0502020204030204" pitchFamily="34" charset="0"/>
                          <a:cs typeface="Calibri" panose="020F0502020204030204" pitchFamily="34" charset="0"/>
                        </a:rPr>
                        <a:t>Can be trained in batches</a:t>
                      </a:r>
                    </a:p>
                    <a:p>
                      <a:pPr algn="l"/>
                      <a:endParaRPr lang="en-SG" sz="1400" dirty="0">
                        <a:latin typeface="Calibri" panose="020F0502020204030204" pitchFamily="34" charset="0"/>
                        <a:cs typeface="Calibri" panose="020F0502020204030204" pitchFamily="34" charset="0"/>
                      </a:endParaRPr>
                    </a:p>
                  </a:txBody>
                  <a:tcPr anchor="ctr">
                    <a:solidFill>
                      <a:schemeClr val="accent1">
                        <a:lumMod val="60000"/>
                        <a:lumOff val="40000"/>
                      </a:schemeClr>
                    </a:solidFill>
                  </a:tcPr>
                </a:tc>
                <a:extLst>
                  <a:ext uri="{0D108BD9-81ED-4DB2-BD59-A6C34878D82A}">
                    <a16:rowId xmlns:a16="http://schemas.microsoft.com/office/drawing/2014/main" val="2109735000"/>
                  </a:ext>
                </a:extLst>
              </a:tr>
            </a:tbl>
          </a:graphicData>
        </a:graphic>
      </p:graphicFrame>
    </p:spTree>
    <p:extLst>
      <p:ext uri="{BB962C8B-B14F-4D97-AF65-F5344CB8AC3E}">
        <p14:creationId xmlns:p14="http://schemas.microsoft.com/office/powerpoint/2010/main" val="41947082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AD4F5-E197-4C2B-8E38-3A62CFB8A442}"/>
              </a:ext>
            </a:extLst>
          </p:cNvPr>
          <p:cNvSpPr>
            <a:spLocks noGrp="1"/>
          </p:cNvSpPr>
          <p:nvPr>
            <p:ph type="title"/>
          </p:nvPr>
        </p:nvSpPr>
        <p:spPr>
          <a:xfrm>
            <a:off x="581192" y="702156"/>
            <a:ext cx="11029616" cy="607426"/>
          </a:xfrm>
        </p:spPr>
        <p:txBody>
          <a:bodyPr/>
          <a:lstStyle/>
          <a:p>
            <a:r>
              <a:rPr lang="en-SG" dirty="0" err="1"/>
              <a:t>CategoricalNB</a:t>
            </a:r>
            <a:endParaRPr lang="en-SG" dirty="0"/>
          </a:p>
        </p:txBody>
      </p:sp>
      <p:sp>
        <p:nvSpPr>
          <p:cNvPr id="3" name="Content Placeholder 2">
            <a:extLst>
              <a:ext uri="{FF2B5EF4-FFF2-40B4-BE49-F238E27FC236}">
                <a16:creationId xmlns:a16="http://schemas.microsoft.com/office/drawing/2014/main" id="{BEDAC6EA-8C46-442A-B4BC-C36E40092821}"/>
              </a:ext>
            </a:extLst>
          </p:cNvPr>
          <p:cNvSpPr>
            <a:spLocks noGrp="1"/>
          </p:cNvSpPr>
          <p:nvPr>
            <p:ph idx="1"/>
          </p:nvPr>
        </p:nvSpPr>
        <p:spPr>
          <a:xfrm>
            <a:off x="581192" y="1399358"/>
            <a:ext cx="4809958" cy="1955400"/>
          </a:xfrm>
        </p:spPr>
        <p:txBody>
          <a:bodyPr>
            <a:normAutofit/>
          </a:bodyPr>
          <a:lstStyle/>
          <a:p>
            <a:pPr marL="0" indent="0">
              <a:buNone/>
            </a:pPr>
            <a:r>
              <a:rPr lang="en-SG" dirty="0"/>
              <a:t>pipe = </a:t>
            </a:r>
            <a:r>
              <a:rPr lang="en-SG" dirty="0" err="1"/>
              <a:t>make_pipeline</a:t>
            </a:r>
            <a:r>
              <a:rPr lang="en-SG" dirty="0"/>
              <a:t>(</a:t>
            </a:r>
          </a:p>
          <a:p>
            <a:pPr marL="0" indent="0">
              <a:spcBef>
                <a:spcPts val="0"/>
              </a:spcBef>
              <a:spcAft>
                <a:spcPts val="0"/>
              </a:spcAft>
              <a:buNone/>
            </a:pPr>
            <a:r>
              <a:rPr lang="en-SG" dirty="0"/>
              <a:t>	</a:t>
            </a:r>
            <a:r>
              <a:rPr lang="en-SG" dirty="0" err="1"/>
              <a:t>CategoricalEncoder</a:t>
            </a:r>
            <a:r>
              <a:rPr lang="en-SG" dirty="0"/>
              <a:t>(),              	</a:t>
            </a:r>
            <a:r>
              <a:rPr lang="en-SG" dirty="0" err="1"/>
              <a:t>OrdinalEncoder</a:t>
            </a:r>
            <a:r>
              <a:rPr lang="en-SG" dirty="0"/>
              <a:t>(),                </a:t>
            </a:r>
          </a:p>
          <a:p>
            <a:pPr marL="0" indent="0">
              <a:spcBef>
                <a:spcPts val="0"/>
              </a:spcBef>
              <a:spcAft>
                <a:spcPts val="0"/>
              </a:spcAft>
              <a:buNone/>
            </a:pPr>
            <a:r>
              <a:rPr lang="en-SG" dirty="0"/>
              <a:t>	</a:t>
            </a:r>
            <a:r>
              <a:rPr lang="en-SG" dirty="0" err="1"/>
              <a:t>CategoricalNB</a:t>
            </a:r>
            <a:r>
              <a:rPr lang="en-SG" dirty="0"/>
              <a:t>()</a:t>
            </a:r>
          </a:p>
          <a:p>
            <a:pPr marL="0" indent="0">
              <a:spcBef>
                <a:spcPts val="0"/>
              </a:spcBef>
              <a:spcAft>
                <a:spcPts val="0"/>
              </a:spcAft>
              <a:buNone/>
            </a:pPr>
            <a:r>
              <a:rPr lang="en-SG" dirty="0"/>
              <a:t>)</a:t>
            </a:r>
          </a:p>
        </p:txBody>
      </p:sp>
      <p:pic>
        <p:nvPicPr>
          <p:cNvPr id="1026" name="Picture 2">
            <a:extLst>
              <a:ext uri="{FF2B5EF4-FFF2-40B4-BE49-F238E27FC236}">
                <a16:creationId xmlns:a16="http://schemas.microsoft.com/office/drawing/2014/main" id="{A266CFDC-5117-442F-83C5-06EE7D75306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44411" b="10590"/>
          <a:stretch/>
        </p:blipFill>
        <p:spPr bwMode="auto">
          <a:xfrm>
            <a:off x="6950555" y="5321516"/>
            <a:ext cx="3469676" cy="21673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92940638-761D-4D45-AB8E-158DB6B4A2A7}"/>
              </a:ext>
            </a:extLst>
          </p:cNvPr>
          <p:cNvPicPr>
            <a:picLocks noChangeAspect="1"/>
          </p:cNvPicPr>
          <p:nvPr/>
        </p:nvPicPr>
        <p:blipFill>
          <a:blip r:embed="rId3"/>
          <a:stretch>
            <a:fillRect/>
          </a:stretch>
        </p:blipFill>
        <p:spPr>
          <a:xfrm>
            <a:off x="5391150" y="1123437"/>
            <a:ext cx="5849472" cy="3671358"/>
          </a:xfrm>
          <a:prstGeom prst="rect">
            <a:avLst/>
          </a:prstGeom>
        </p:spPr>
      </p:pic>
      <p:cxnSp>
        <p:nvCxnSpPr>
          <p:cNvPr id="5" name="Straight Arrow Connector 4">
            <a:extLst>
              <a:ext uri="{FF2B5EF4-FFF2-40B4-BE49-F238E27FC236}">
                <a16:creationId xmlns:a16="http://schemas.microsoft.com/office/drawing/2014/main" id="{D90D05F5-A097-4D1E-828B-66DCD67F12AE}"/>
              </a:ext>
            </a:extLst>
          </p:cNvPr>
          <p:cNvCxnSpPr>
            <a:cxnSpLocks/>
          </p:cNvCxnSpPr>
          <p:nvPr/>
        </p:nvCxnSpPr>
        <p:spPr>
          <a:xfrm flipV="1">
            <a:off x="3042746" y="2333692"/>
            <a:ext cx="1" cy="62542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74521F50-513E-4672-9E4D-3B63835496BF}"/>
              </a:ext>
            </a:extLst>
          </p:cNvPr>
          <p:cNvSpPr txBox="1">
            <a:spLocks/>
          </p:cNvSpPr>
          <p:nvPr/>
        </p:nvSpPr>
        <p:spPr>
          <a:xfrm>
            <a:off x="2281847" y="2959116"/>
            <a:ext cx="1232985" cy="267812"/>
          </a:xfrm>
          <a:prstGeom prst="rect">
            <a:avLst/>
          </a:prstGeom>
        </p:spPr>
        <p:txBody>
          <a:bodyPr vert="horz" lIns="91440" tIns="45720" rIns="91440" bIns="45720" rtlCol="0" anchor="ctr">
            <a:normAutofit fontScale="62500" lnSpcReduction="20000"/>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SG" dirty="0">
                <a:solidFill>
                  <a:srgbClr val="FF0000"/>
                </a:solidFill>
              </a:rPr>
              <a:t>Custom Encoder</a:t>
            </a:r>
          </a:p>
        </p:txBody>
      </p:sp>
      <p:sp>
        <p:nvSpPr>
          <p:cNvPr id="10" name="Content Placeholder 2">
            <a:extLst>
              <a:ext uri="{FF2B5EF4-FFF2-40B4-BE49-F238E27FC236}">
                <a16:creationId xmlns:a16="http://schemas.microsoft.com/office/drawing/2014/main" id="{BBFC29F8-B8C4-4B6A-A549-110E3CA1E5EC}"/>
              </a:ext>
            </a:extLst>
          </p:cNvPr>
          <p:cNvSpPr txBox="1">
            <a:spLocks/>
          </p:cNvSpPr>
          <p:nvPr/>
        </p:nvSpPr>
        <p:spPr>
          <a:xfrm>
            <a:off x="1078076" y="3271816"/>
            <a:ext cx="3252583" cy="2831822"/>
          </a:xfrm>
          <a:prstGeom prst="rect">
            <a:avLst/>
          </a:prstGeom>
          <a:ln>
            <a:solidFill>
              <a:srgbClr val="FF0000"/>
            </a:solidFill>
          </a:ln>
        </p:spPr>
        <p:txBody>
          <a:bodyPr vert="horz" lIns="91440" tIns="45720" rIns="91440" bIns="45720" rtlCol="0" anchor="ctr">
            <a:normAutofit fontScale="25000" lnSpcReduction="20000"/>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spcBef>
                <a:spcPts val="0"/>
              </a:spcBef>
              <a:spcAft>
                <a:spcPts val="0"/>
              </a:spcAft>
              <a:buFont typeface="Wingdings 2" panose="05020102010507070707" pitchFamily="18" charset="2"/>
              <a:buNone/>
            </a:pPr>
            <a:r>
              <a:rPr lang="en-SG" sz="4800" dirty="0">
                <a:solidFill>
                  <a:srgbClr val="FF0000"/>
                </a:solidFill>
              </a:rPr>
              <a:t>class </a:t>
            </a:r>
            <a:r>
              <a:rPr lang="en-SG" sz="4800" dirty="0" err="1">
                <a:solidFill>
                  <a:srgbClr val="FF0000"/>
                </a:solidFill>
              </a:rPr>
              <a:t>CategoricalEncoder</a:t>
            </a:r>
            <a:r>
              <a:rPr lang="en-SG" sz="4800" dirty="0">
                <a:solidFill>
                  <a:srgbClr val="FF0000"/>
                </a:solidFill>
              </a:rPr>
              <a:t>(</a:t>
            </a:r>
            <a:r>
              <a:rPr lang="en-SG" sz="4800" dirty="0" err="1">
                <a:solidFill>
                  <a:srgbClr val="FF0000"/>
                </a:solidFill>
              </a:rPr>
              <a:t>BaseEstimator</a:t>
            </a:r>
            <a:r>
              <a:rPr lang="en-SG" sz="4800" dirty="0">
                <a:solidFill>
                  <a:srgbClr val="FF0000"/>
                </a:solidFill>
              </a:rPr>
              <a:t>, </a:t>
            </a:r>
            <a:r>
              <a:rPr lang="en-SG" sz="4800" dirty="0" err="1">
                <a:solidFill>
                  <a:srgbClr val="FF0000"/>
                </a:solidFill>
              </a:rPr>
              <a:t>TransformerMixin</a:t>
            </a:r>
            <a:r>
              <a:rPr lang="en-SG" sz="4800" dirty="0">
                <a:solidFill>
                  <a:srgbClr val="FF0000"/>
                </a:solidFill>
              </a:rPr>
              <a:t>):</a:t>
            </a:r>
          </a:p>
          <a:p>
            <a:pPr marL="0" indent="0">
              <a:spcBef>
                <a:spcPts val="0"/>
              </a:spcBef>
              <a:spcAft>
                <a:spcPts val="0"/>
              </a:spcAft>
              <a:buFont typeface="Wingdings 2" panose="05020102010507070707" pitchFamily="18" charset="2"/>
              <a:buNone/>
            </a:pPr>
            <a:r>
              <a:rPr lang="en-SG" dirty="0"/>
              <a:t>    </a:t>
            </a:r>
          </a:p>
          <a:p>
            <a:pPr marL="0" indent="0">
              <a:spcBef>
                <a:spcPts val="0"/>
              </a:spcBef>
              <a:spcAft>
                <a:spcPts val="0"/>
              </a:spcAft>
              <a:buFont typeface="Wingdings 2" panose="05020102010507070707" pitchFamily="18" charset="2"/>
              <a:buNone/>
            </a:pPr>
            <a:r>
              <a:rPr lang="en-SG" dirty="0"/>
              <a:t>    # Encoder to solve issue where train set might not have categories that exist in test set</a:t>
            </a:r>
          </a:p>
          <a:p>
            <a:pPr marL="0" indent="0">
              <a:spcBef>
                <a:spcPts val="0"/>
              </a:spcBef>
              <a:spcAft>
                <a:spcPts val="0"/>
              </a:spcAft>
              <a:buFont typeface="Wingdings 2" panose="05020102010507070707" pitchFamily="18" charset="2"/>
              <a:buNone/>
            </a:pPr>
            <a:r>
              <a:rPr lang="en-SG" dirty="0"/>
              <a:t>    # Seek to group these 'missing' categories under category 0</a:t>
            </a:r>
          </a:p>
          <a:p>
            <a:pPr marL="0" indent="0">
              <a:spcBef>
                <a:spcPts val="0"/>
              </a:spcBef>
              <a:spcAft>
                <a:spcPts val="0"/>
              </a:spcAft>
              <a:buFont typeface="Wingdings 2" panose="05020102010507070707" pitchFamily="18" charset="2"/>
              <a:buNone/>
            </a:pPr>
            <a:r>
              <a:rPr lang="en-SG" dirty="0"/>
              <a:t>    </a:t>
            </a:r>
          </a:p>
          <a:p>
            <a:pPr marL="0" indent="0">
              <a:spcBef>
                <a:spcPts val="0"/>
              </a:spcBef>
              <a:spcAft>
                <a:spcPts val="0"/>
              </a:spcAft>
              <a:buFont typeface="Wingdings 2" panose="05020102010507070707" pitchFamily="18" charset="2"/>
              <a:buNone/>
            </a:pPr>
            <a:r>
              <a:rPr lang="en-SG" dirty="0"/>
              <a:t>    def __</a:t>
            </a:r>
            <a:r>
              <a:rPr lang="en-SG" dirty="0" err="1"/>
              <a:t>init</a:t>
            </a:r>
            <a:r>
              <a:rPr lang="en-SG" dirty="0"/>
              <a:t>__(self):</a:t>
            </a:r>
          </a:p>
          <a:p>
            <a:pPr marL="0" indent="0">
              <a:spcBef>
                <a:spcPts val="0"/>
              </a:spcBef>
              <a:spcAft>
                <a:spcPts val="0"/>
              </a:spcAft>
              <a:buFont typeface="Wingdings 2" panose="05020102010507070707" pitchFamily="18" charset="2"/>
              <a:buNone/>
            </a:pPr>
            <a:r>
              <a:rPr lang="en-SG" dirty="0"/>
              <a:t>        </a:t>
            </a:r>
            <a:r>
              <a:rPr lang="en-SG" dirty="0" err="1"/>
              <a:t>self.freq</a:t>
            </a:r>
            <a:r>
              <a:rPr lang="en-SG" dirty="0"/>
              <a:t> = {}</a:t>
            </a:r>
          </a:p>
          <a:p>
            <a:pPr marL="0" indent="0">
              <a:spcBef>
                <a:spcPts val="0"/>
              </a:spcBef>
              <a:spcAft>
                <a:spcPts val="0"/>
              </a:spcAft>
              <a:buFont typeface="Wingdings 2" panose="05020102010507070707" pitchFamily="18" charset="2"/>
              <a:buNone/>
            </a:pPr>
            <a:r>
              <a:rPr lang="en-SG" dirty="0"/>
              <a:t>        </a:t>
            </a:r>
          </a:p>
          <a:p>
            <a:pPr marL="0" indent="0">
              <a:spcBef>
                <a:spcPts val="0"/>
              </a:spcBef>
              <a:spcAft>
                <a:spcPts val="0"/>
              </a:spcAft>
              <a:buFont typeface="Wingdings 2" panose="05020102010507070707" pitchFamily="18" charset="2"/>
              <a:buNone/>
            </a:pPr>
            <a:r>
              <a:rPr lang="en-SG" dirty="0"/>
              <a:t>    def fit(self, X, y = None):</a:t>
            </a:r>
          </a:p>
          <a:p>
            <a:pPr marL="0" indent="0">
              <a:spcBef>
                <a:spcPts val="0"/>
              </a:spcBef>
              <a:spcAft>
                <a:spcPts val="0"/>
              </a:spcAft>
              <a:buFont typeface="Wingdings 2" panose="05020102010507070707" pitchFamily="18" charset="2"/>
              <a:buNone/>
            </a:pPr>
            <a:r>
              <a:rPr lang="en-SG" dirty="0"/>
              <a:t>        </a:t>
            </a:r>
          </a:p>
          <a:p>
            <a:pPr marL="0" indent="0">
              <a:spcBef>
                <a:spcPts val="0"/>
              </a:spcBef>
              <a:spcAft>
                <a:spcPts val="0"/>
              </a:spcAft>
              <a:buFont typeface="Wingdings 2" panose="05020102010507070707" pitchFamily="18" charset="2"/>
              <a:buNone/>
            </a:pPr>
            <a:r>
              <a:rPr lang="en-SG" dirty="0"/>
              <a:t>        for column in </a:t>
            </a:r>
            <a:r>
              <a:rPr lang="en-SG" dirty="0" err="1"/>
              <a:t>X.columns</a:t>
            </a:r>
            <a:r>
              <a:rPr lang="en-SG" dirty="0"/>
              <a:t>:</a:t>
            </a:r>
          </a:p>
          <a:p>
            <a:pPr marL="0" indent="0">
              <a:spcBef>
                <a:spcPts val="0"/>
              </a:spcBef>
              <a:spcAft>
                <a:spcPts val="0"/>
              </a:spcAft>
              <a:buFont typeface="Wingdings 2" panose="05020102010507070707" pitchFamily="18" charset="2"/>
              <a:buNone/>
            </a:pPr>
            <a:r>
              <a:rPr lang="en-SG" dirty="0"/>
              <a:t>        </a:t>
            </a:r>
          </a:p>
          <a:p>
            <a:pPr marL="0" indent="0">
              <a:spcBef>
                <a:spcPts val="0"/>
              </a:spcBef>
              <a:spcAft>
                <a:spcPts val="0"/>
              </a:spcAft>
              <a:buFont typeface="Wingdings 2" panose="05020102010507070707" pitchFamily="18" charset="2"/>
              <a:buNone/>
            </a:pPr>
            <a:r>
              <a:rPr lang="en-SG" dirty="0"/>
              <a:t>            #get frequency of each category in feature</a:t>
            </a:r>
          </a:p>
          <a:p>
            <a:pPr marL="0" indent="0">
              <a:spcBef>
                <a:spcPts val="0"/>
              </a:spcBef>
              <a:spcAft>
                <a:spcPts val="0"/>
              </a:spcAft>
              <a:buFont typeface="Wingdings 2" panose="05020102010507070707" pitchFamily="18" charset="2"/>
              <a:buNone/>
            </a:pPr>
            <a:r>
              <a:rPr lang="en-SG" dirty="0"/>
              <a:t>            </a:t>
            </a:r>
            <a:r>
              <a:rPr lang="en-SG" dirty="0" err="1"/>
              <a:t>self.freq</a:t>
            </a:r>
            <a:r>
              <a:rPr lang="en-SG" dirty="0"/>
              <a:t>[column] = X[column].</a:t>
            </a:r>
            <a:r>
              <a:rPr lang="en-SG" dirty="0" err="1"/>
              <a:t>value_counts</a:t>
            </a:r>
            <a:r>
              <a:rPr lang="en-SG" dirty="0"/>
              <a:t>(normalize = True)</a:t>
            </a:r>
          </a:p>
          <a:p>
            <a:pPr marL="0" indent="0">
              <a:spcBef>
                <a:spcPts val="0"/>
              </a:spcBef>
              <a:spcAft>
                <a:spcPts val="0"/>
              </a:spcAft>
              <a:buFont typeface="Wingdings 2" panose="05020102010507070707" pitchFamily="18" charset="2"/>
              <a:buNone/>
            </a:pPr>
            <a:r>
              <a:rPr lang="en-SG" dirty="0"/>
              <a:t>            </a:t>
            </a:r>
          </a:p>
          <a:p>
            <a:pPr marL="0" indent="0">
              <a:spcBef>
                <a:spcPts val="0"/>
              </a:spcBef>
              <a:spcAft>
                <a:spcPts val="0"/>
              </a:spcAft>
              <a:buFont typeface="Wingdings 2" panose="05020102010507070707" pitchFamily="18" charset="2"/>
              <a:buNone/>
            </a:pPr>
            <a:r>
              <a:rPr lang="en-SG" dirty="0"/>
              <a:t>        return self</a:t>
            </a:r>
          </a:p>
          <a:p>
            <a:pPr marL="0" indent="0">
              <a:spcBef>
                <a:spcPts val="0"/>
              </a:spcBef>
              <a:spcAft>
                <a:spcPts val="0"/>
              </a:spcAft>
              <a:buFont typeface="Wingdings 2" panose="05020102010507070707" pitchFamily="18" charset="2"/>
              <a:buNone/>
            </a:pPr>
            <a:r>
              <a:rPr lang="en-SG" dirty="0"/>
              <a:t>            </a:t>
            </a:r>
          </a:p>
          <a:p>
            <a:pPr marL="0" indent="0">
              <a:spcBef>
                <a:spcPts val="0"/>
              </a:spcBef>
              <a:spcAft>
                <a:spcPts val="0"/>
              </a:spcAft>
              <a:buFont typeface="Wingdings 2" panose="05020102010507070707" pitchFamily="18" charset="2"/>
              <a:buNone/>
            </a:pPr>
            <a:r>
              <a:rPr lang="en-SG" dirty="0"/>
              <a:t>    def transform(self, X, y = None):</a:t>
            </a:r>
          </a:p>
          <a:p>
            <a:pPr marL="0" indent="0">
              <a:spcBef>
                <a:spcPts val="0"/>
              </a:spcBef>
              <a:spcAft>
                <a:spcPts val="0"/>
              </a:spcAft>
              <a:buFont typeface="Wingdings 2" panose="05020102010507070707" pitchFamily="18" charset="2"/>
              <a:buNone/>
            </a:pPr>
            <a:r>
              <a:rPr lang="en-SG" dirty="0"/>
              <a:t>        X_ = </a:t>
            </a:r>
            <a:r>
              <a:rPr lang="en-SG" dirty="0" err="1"/>
              <a:t>X.copy</a:t>
            </a:r>
            <a:r>
              <a:rPr lang="en-SG" dirty="0"/>
              <a:t>(deep = True)</a:t>
            </a:r>
          </a:p>
          <a:p>
            <a:pPr marL="0" indent="0">
              <a:spcBef>
                <a:spcPts val="0"/>
              </a:spcBef>
              <a:spcAft>
                <a:spcPts val="0"/>
              </a:spcAft>
              <a:buFont typeface="Wingdings 2" panose="05020102010507070707" pitchFamily="18" charset="2"/>
              <a:buNone/>
            </a:pPr>
            <a:r>
              <a:rPr lang="en-SG" dirty="0"/>
              <a:t>        </a:t>
            </a:r>
          </a:p>
          <a:p>
            <a:pPr marL="0" indent="0">
              <a:spcBef>
                <a:spcPts val="0"/>
              </a:spcBef>
              <a:spcAft>
                <a:spcPts val="0"/>
              </a:spcAft>
              <a:buFont typeface="Wingdings 2" panose="05020102010507070707" pitchFamily="18" charset="2"/>
              <a:buNone/>
            </a:pPr>
            <a:r>
              <a:rPr lang="en-SG" dirty="0"/>
              <a:t>        for column in </a:t>
            </a:r>
            <a:r>
              <a:rPr lang="en-SG" dirty="0" err="1"/>
              <a:t>X.columns</a:t>
            </a:r>
            <a:r>
              <a:rPr lang="en-SG" dirty="0"/>
              <a:t>:</a:t>
            </a:r>
          </a:p>
          <a:p>
            <a:pPr marL="0" indent="0">
              <a:spcBef>
                <a:spcPts val="0"/>
              </a:spcBef>
              <a:spcAft>
                <a:spcPts val="0"/>
              </a:spcAft>
              <a:buFont typeface="Wingdings 2" panose="05020102010507070707" pitchFamily="18" charset="2"/>
              <a:buNone/>
            </a:pPr>
            <a:endParaRPr lang="en-SG" dirty="0"/>
          </a:p>
          <a:p>
            <a:pPr marL="0" indent="0">
              <a:spcBef>
                <a:spcPts val="0"/>
              </a:spcBef>
              <a:spcAft>
                <a:spcPts val="0"/>
              </a:spcAft>
              <a:buFont typeface="Wingdings 2" panose="05020102010507070707" pitchFamily="18" charset="2"/>
              <a:buNone/>
            </a:pPr>
            <a:r>
              <a:rPr lang="en-SG" dirty="0"/>
              <a:t>            mapping = X_[column].map(</a:t>
            </a:r>
            <a:r>
              <a:rPr lang="en-SG" dirty="0" err="1"/>
              <a:t>self.freq</a:t>
            </a:r>
            <a:r>
              <a:rPr lang="en-SG" dirty="0"/>
              <a:t>[column])</a:t>
            </a:r>
          </a:p>
          <a:p>
            <a:pPr marL="0" indent="0">
              <a:spcBef>
                <a:spcPts val="0"/>
              </a:spcBef>
              <a:spcAft>
                <a:spcPts val="0"/>
              </a:spcAft>
              <a:buFont typeface="Wingdings 2" panose="05020102010507070707" pitchFamily="18" charset="2"/>
              <a:buNone/>
            </a:pPr>
            <a:r>
              <a:rPr lang="en-SG" dirty="0"/>
              <a:t>            </a:t>
            </a:r>
          </a:p>
          <a:p>
            <a:pPr marL="0" indent="0">
              <a:spcBef>
                <a:spcPts val="0"/>
              </a:spcBef>
              <a:spcAft>
                <a:spcPts val="0"/>
              </a:spcAft>
              <a:buFont typeface="Wingdings 2" panose="05020102010507070707" pitchFamily="18" charset="2"/>
              <a:buNone/>
            </a:pPr>
            <a:r>
              <a:rPr lang="en-SG" sz="4400" dirty="0">
                <a:solidFill>
                  <a:srgbClr val="FF0000"/>
                </a:solidFill>
              </a:rPr>
              <a:t>#Map to category 'others' if category in </a:t>
            </a:r>
            <a:r>
              <a:rPr lang="en-SG" sz="4400" dirty="0" err="1">
                <a:solidFill>
                  <a:srgbClr val="FF0000"/>
                </a:solidFill>
              </a:rPr>
              <a:t>testset</a:t>
            </a:r>
            <a:r>
              <a:rPr lang="en-SG" sz="4400" dirty="0">
                <a:solidFill>
                  <a:srgbClr val="FF0000"/>
                </a:solidFill>
              </a:rPr>
              <a:t> do not appear in trainset</a:t>
            </a:r>
          </a:p>
          <a:p>
            <a:pPr marL="0" indent="0">
              <a:spcBef>
                <a:spcPts val="0"/>
              </a:spcBef>
              <a:spcAft>
                <a:spcPts val="0"/>
              </a:spcAft>
              <a:buFont typeface="Wingdings 2" panose="05020102010507070707" pitchFamily="18" charset="2"/>
              <a:buNone/>
            </a:pPr>
            <a:endParaRPr lang="en-SG" sz="4400" dirty="0">
              <a:solidFill>
                <a:srgbClr val="FF0000"/>
              </a:solidFill>
            </a:endParaRPr>
          </a:p>
          <a:p>
            <a:pPr marL="0" indent="0">
              <a:spcBef>
                <a:spcPts val="0"/>
              </a:spcBef>
              <a:spcAft>
                <a:spcPts val="0"/>
              </a:spcAft>
              <a:buFont typeface="Wingdings 2" panose="05020102010507070707" pitchFamily="18" charset="2"/>
              <a:buNone/>
            </a:pPr>
            <a:r>
              <a:rPr lang="en-SG" sz="4400" dirty="0">
                <a:solidFill>
                  <a:srgbClr val="FF0000"/>
                </a:solidFill>
              </a:rPr>
              <a:t>X_[column] = X_[column].map(lambda x: x if </a:t>
            </a:r>
            <a:r>
              <a:rPr lang="en-SG" sz="4400" dirty="0" err="1">
                <a:solidFill>
                  <a:srgbClr val="FF0000"/>
                </a:solidFill>
              </a:rPr>
              <a:t>self.freq</a:t>
            </a:r>
            <a:r>
              <a:rPr lang="en-SG" sz="4400" dirty="0">
                <a:solidFill>
                  <a:srgbClr val="FF0000"/>
                </a:solidFill>
              </a:rPr>
              <a:t>[column].get(x, False) else 'others')</a:t>
            </a:r>
          </a:p>
          <a:p>
            <a:pPr marL="0" indent="0">
              <a:spcBef>
                <a:spcPts val="0"/>
              </a:spcBef>
              <a:spcAft>
                <a:spcPts val="0"/>
              </a:spcAft>
              <a:buFont typeface="Wingdings 2" panose="05020102010507070707" pitchFamily="18" charset="2"/>
              <a:buNone/>
            </a:pPr>
            <a:r>
              <a:rPr lang="en-SG" dirty="0"/>
              <a:t>            </a:t>
            </a:r>
          </a:p>
          <a:p>
            <a:pPr marL="0" indent="0">
              <a:spcBef>
                <a:spcPts val="0"/>
              </a:spcBef>
              <a:spcAft>
                <a:spcPts val="0"/>
              </a:spcAft>
              <a:buFont typeface="Wingdings 2" panose="05020102010507070707" pitchFamily="18" charset="2"/>
              <a:buNone/>
            </a:pPr>
            <a:r>
              <a:rPr lang="en-SG" dirty="0"/>
              <a:t>            #Map to category 'others' if category belongs to 10% of the smallest </a:t>
            </a:r>
            <a:r>
              <a:rPr lang="en-SG" dirty="0" err="1"/>
              <a:t>occurance</a:t>
            </a:r>
            <a:endParaRPr lang="en-SG" dirty="0"/>
          </a:p>
          <a:p>
            <a:pPr marL="0" indent="0">
              <a:spcBef>
                <a:spcPts val="0"/>
              </a:spcBef>
              <a:spcAft>
                <a:spcPts val="0"/>
              </a:spcAft>
              <a:buFont typeface="Wingdings 2" panose="05020102010507070707" pitchFamily="18" charset="2"/>
              <a:buNone/>
            </a:pPr>
            <a:r>
              <a:rPr lang="en-SG" dirty="0"/>
              <a:t>            #             X_[column] = X_[column].mask(mapping &lt;= </a:t>
            </a:r>
            <a:r>
              <a:rPr lang="en-SG" dirty="0" err="1"/>
              <a:t>self.freq</a:t>
            </a:r>
            <a:r>
              <a:rPr lang="en-SG" dirty="0"/>
              <a:t>[column].quantile(q=0.1), '0')</a:t>
            </a:r>
          </a:p>
          <a:p>
            <a:pPr marL="0" indent="0">
              <a:spcBef>
                <a:spcPts val="0"/>
              </a:spcBef>
              <a:spcAft>
                <a:spcPts val="0"/>
              </a:spcAft>
              <a:buFont typeface="Wingdings 2" panose="05020102010507070707" pitchFamily="18" charset="2"/>
              <a:buNone/>
            </a:pPr>
            <a:r>
              <a:rPr lang="en-SG" dirty="0"/>
              <a:t>            X_[column] = X_[column].mask(mapping &lt;= </a:t>
            </a:r>
            <a:r>
              <a:rPr lang="en-SG" dirty="0" err="1"/>
              <a:t>self.freq</a:t>
            </a:r>
            <a:r>
              <a:rPr lang="en-SG" dirty="0"/>
              <a:t>[column].quantile(q=0.1), 'others')</a:t>
            </a:r>
          </a:p>
          <a:p>
            <a:pPr marL="0" indent="0">
              <a:spcBef>
                <a:spcPts val="0"/>
              </a:spcBef>
              <a:spcAft>
                <a:spcPts val="0"/>
              </a:spcAft>
              <a:buFont typeface="Wingdings 2" panose="05020102010507070707" pitchFamily="18" charset="2"/>
              <a:buNone/>
            </a:pPr>
            <a:r>
              <a:rPr lang="en-SG" dirty="0"/>
              <a:t>        </a:t>
            </a:r>
          </a:p>
          <a:p>
            <a:pPr marL="0" indent="0">
              <a:spcBef>
                <a:spcPts val="0"/>
              </a:spcBef>
              <a:spcAft>
                <a:spcPts val="0"/>
              </a:spcAft>
              <a:buFont typeface="Wingdings 2" panose="05020102010507070707" pitchFamily="18" charset="2"/>
              <a:buNone/>
            </a:pPr>
            <a:r>
              <a:rPr lang="en-SG" dirty="0"/>
              <a:t>        X_ = X_.</a:t>
            </a:r>
            <a:r>
              <a:rPr lang="en-SG" dirty="0" err="1"/>
              <a:t>astype</a:t>
            </a:r>
            <a:r>
              <a:rPr lang="en-SG" dirty="0"/>
              <a:t>(str)</a:t>
            </a:r>
          </a:p>
          <a:p>
            <a:pPr marL="0" indent="0">
              <a:spcBef>
                <a:spcPts val="0"/>
              </a:spcBef>
              <a:spcAft>
                <a:spcPts val="0"/>
              </a:spcAft>
              <a:buFont typeface="Wingdings 2" panose="05020102010507070707" pitchFamily="18" charset="2"/>
              <a:buNone/>
            </a:pPr>
            <a:endParaRPr lang="en-SG" dirty="0"/>
          </a:p>
          <a:p>
            <a:pPr marL="0" indent="0">
              <a:spcBef>
                <a:spcPts val="0"/>
              </a:spcBef>
              <a:spcAft>
                <a:spcPts val="0"/>
              </a:spcAft>
              <a:buFont typeface="Wingdings 2" panose="05020102010507070707" pitchFamily="18" charset="2"/>
              <a:buNone/>
            </a:pPr>
            <a:r>
              <a:rPr lang="en-SG" dirty="0"/>
              <a:t>        return X_</a:t>
            </a:r>
          </a:p>
        </p:txBody>
      </p:sp>
    </p:spTree>
    <p:extLst>
      <p:ext uri="{BB962C8B-B14F-4D97-AF65-F5344CB8AC3E}">
        <p14:creationId xmlns:p14="http://schemas.microsoft.com/office/powerpoint/2010/main" val="37769087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4C831-605B-4E18-BA3D-B95B61B2E856}"/>
              </a:ext>
            </a:extLst>
          </p:cNvPr>
          <p:cNvSpPr>
            <a:spLocks noGrp="1"/>
          </p:cNvSpPr>
          <p:nvPr>
            <p:ph type="title"/>
          </p:nvPr>
        </p:nvSpPr>
        <p:spPr>
          <a:xfrm>
            <a:off x="581192" y="702156"/>
            <a:ext cx="11029616" cy="608669"/>
          </a:xfrm>
        </p:spPr>
        <p:txBody>
          <a:bodyPr/>
          <a:lstStyle/>
          <a:p>
            <a:r>
              <a:rPr lang="en-SG" dirty="0"/>
              <a:t>FURTHER IMPROVEMENTS</a:t>
            </a:r>
          </a:p>
        </p:txBody>
      </p:sp>
      <p:sp>
        <p:nvSpPr>
          <p:cNvPr id="4" name="Content Placeholder 3">
            <a:extLst>
              <a:ext uri="{FF2B5EF4-FFF2-40B4-BE49-F238E27FC236}">
                <a16:creationId xmlns:a16="http://schemas.microsoft.com/office/drawing/2014/main" id="{74BF6C67-0372-4217-AB34-1CCE4C6A39B2}"/>
              </a:ext>
            </a:extLst>
          </p:cNvPr>
          <p:cNvSpPr txBox="1">
            <a:spLocks noGrp="1"/>
          </p:cNvSpPr>
          <p:nvPr>
            <p:ph idx="1"/>
          </p:nvPr>
        </p:nvSpPr>
        <p:spPr>
          <a:xfrm>
            <a:off x="581192" y="1688067"/>
            <a:ext cx="10510878" cy="1169551"/>
          </a:xfrm>
          <a:prstGeom prst="rect">
            <a:avLst/>
          </a:prstGeom>
          <a:noFill/>
        </p:spPr>
        <p:txBody>
          <a:bodyPr wrap="square">
            <a:spAutoFit/>
          </a:bodyPr>
          <a:lstStyle/>
          <a:p>
            <a:pPr indent="0">
              <a:lnSpc>
                <a:spcPct val="100000"/>
              </a:lnSpc>
              <a:spcBef>
                <a:spcPts val="0"/>
              </a:spcBef>
              <a:spcAft>
                <a:spcPts val="0"/>
              </a:spcAft>
              <a:buNone/>
            </a:pPr>
            <a:r>
              <a:rPr lang="en-SG" sz="1400" b="1" dirty="0">
                <a:latin typeface="Calibri" panose="020F0502020204030204" pitchFamily="34" charset="0"/>
                <a:cs typeface="Calibri" panose="020F0502020204030204" pitchFamily="34" charset="0"/>
              </a:rPr>
              <a:t>CATEGORICALNB</a:t>
            </a:r>
          </a:p>
          <a:p>
            <a:pPr indent="0">
              <a:lnSpc>
                <a:spcPct val="100000"/>
              </a:lnSpc>
              <a:spcBef>
                <a:spcPts val="0"/>
              </a:spcBef>
              <a:spcAft>
                <a:spcPts val="0"/>
              </a:spcAft>
            </a:pPr>
            <a:endParaRPr lang="en-SG" sz="1400" dirty="0">
              <a:latin typeface="Calibri" panose="020F0502020204030204" pitchFamily="34" charset="0"/>
              <a:cs typeface="Calibri" panose="020F0502020204030204" pitchFamily="34" charset="0"/>
            </a:endParaRPr>
          </a:p>
          <a:p>
            <a:pPr marL="591750" indent="-285750">
              <a:lnSpc>
                <a:spcPct val="100000"/>
              </a:lnSpc>
              <a:spcBef>
                <a:spcPts val="0"/>
              </a:spcBef>
              <a:spcAft>
                <a:spcPts val="0"/>
              </a:spcAft>
            </a:pPr>
            <a:r>
              <a:rPr lang="en-SG" sz="1400" dirty="0" err="1">
                <a:latin typeface="Calibri" panose="020F0502020204030204" pitchFamily="34" charset="0"/>
                <a:cs typeface="Calibri" panose="020F0502020204030204" pitchFamily="34" charset="0"/>
              </a:rPr>
              <a:t>Undersampling</a:t>
            </a:r>
            <a:r>
              <a:rPr lang="en-SG" sz="1400" dirty="0">
                <a:latin typeface="Calibri" panose="020F0502020204030204" pitchFamily="34" charset="0"/>
                <a:cs typeface="Calibri" panose="020F0502020204030204" pitchFamily="34" charset="0"/>
              </a:rPr>
              <a:t> and Oversampling for some of the classes within memory allowance.</a:t>
            </a:r>
          </a:p>
          <a:p>
            <a:pPr marL="591750" indent="-285750">
              <a:lnSpc>
                <a:spcPct val="100000"/>
              </a:lnSpc>
              <a:spcBef>
                <a:spcPts val="0"/>
              </a:spcBef>
              <a:spcAft>
                <a:spcPts val="0"/>
              </a:spcAft>
            </a:pPr>
            <a:endParaRPr lang="en-SG" sz="1400" dirty="0">
              <a:latin typeface="Calibri" panose="020F0502020204030204" pitchFamily="34" charset="0"/>
              <a:cs typeface="Calibri" panose="020F0502020204030204" pitchFamily="34" charset="0"/>
            </a:endParaRPr>
          </a:p>
          <a:p>
            <a:pPr marL="591750" indent="-285750">
              <a:lnSpc>
                <a:spcPct val="100000"/>
              </a:lnSpc>
              <a:spcBef>
                <a:spcPts val="0"/>
              </a:spcBef>
              <a:spcAft>
                <a:spcPts val="0"/>
              </a:spcAft>
            </a:pPr>
            <a:r>
              <a:rPr lang="en-SG" sz="1400" dirty="0" err="1">
                <a:latin typeface="Calibri" panose="020F0502020204030204" pitchFamily="34" charset="0"/>
                <a:cs typeface="Calibri" panose="020F0502020204030204" pitchFamily="34" charset="0"/>
              </a:rPr>
              <a:t>Partial_fit</a:t>
            </a:r>
            <a:r>
              <a:rPr lang="en-SG" sz="1400" dirty="0">
                <a:latin typeface="Calibri" panose="020F0502020204030204" pitchFamily="34" charset="0"/>
                <a:cs typeface="Calibri" panose="020F0502020204030204" pitchFamily="34" charset="0"/>
              </a:rPr>
              <a:t> to manage the memory usage. This will require the use of a </a:t>
            </a:r>
            <a:r>
              <a:rPr lang="en-SG" sz="1400" dirty="0">
                <a:solidFill>
                  <a:srgbClr val="FF0000"/>
                </a:solidFill>
                <a:latin typeface="Calibri" panose="020F0502020204030204" pitchFamily="34" charset="0"/>
                <a:cs typeface="Calibri" panose="020F0502020204030204" pitchFamily="34" charset="0"/>
              </a:rPr>
              <a:t>custom pipeline</a:t>
            </a:r>
            <a:r>
              <a:rPr lang="en-SG" sz="1400" dirty="0">
                <a:latin typeface="Calibri" panose="020F0502020204030204" pitchFamily="34" charset="0"/>
                <a:cs typeface="Calibri" panose="020F0502020204030204" pitchFamily="34" charset="0"/>
              </a:rPr>
              <a:t>.</a:t>
            </a:r>
          </a:p>
        </p:txBody>
      </p:sp>
      <p:pic>
        <p:nvPicPr>
          <p:cNvPr id="84" name="Picture 83">
            <a:extLst>
              <a:ext uri="{FF2B5EF4-FFF2-40B4-BE49-F238E27FC236}">
                <a16:creationId xmlns:a16="http://schemas.microsoft.com/office/drawing/2014/main" id="{293E2932-AFCC-40A1-8C04-EF2DE6ADDD5B}"/>
              </a:ext>
            </a:extLst>
          </p:cNvPr>
          <p:cNvPicPr>
            <a:picLocks noChangeAspect="1"/>
          </p:cNvPicPr>
          <p:nvPr/>
        </p:nvPicPr>
        <p:blipFill>
          <a:blip r:embed="rId2"/>
          <a:stretch>
            <a:fillRect/>
          </a:stretch>
        </p:blipFill>
        <p:spPr>
          <a:xfrm>
            <a:off x="1062038" y="3234860"/>
            <a:ext cx="6929438" cy="3454188"/>
          </a:xfrm>
          <a:prstGeom prst="rect">
            <a:avLst/>
          </a:prstGeom>
        </p:spPr>
      </p:pic>
      <p:cxnSp>
        <p:nvCxnSpPr>
          <p:cNvPr id="86" name="Straight Connector 85">
            <a:extLst>
              <a:ext uri="{FF2B5EF4-FFF2-40B4-BE49-F238E27FC236}">
                <a16:creationId xmlns:a16="http://schemas.microsoft.com/office/drawing/2014/main" id="{C5A5A9BC-EB42-4CED-99A2-D65EB22AC046}"/>
              </a:ext>
            </a:extLst>
          </p:cNvPr>
          <p:cNvCxnSpPr/>
          <p:nvPr/>
        </p:nvCxnSpPr>
        <p:spPr>
          <a:xfrm>
            <a:off x="1609725" y="5743575"/>
            <a:ext cx="6296025" cy="0"/>
          </a:xfrm>
          <a:prstGeom prst="line">
            <a:avLst/>
          </a:prstGeom>
          <a:ln>
            <a:solidFill>
              <a:srgbClr val="FF0000"/>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34365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F1195-2A3C-4760-B7DE-0DF03694E4CE}"/>
              </a:ext>
            </a:extLst>
          </p:cNvPr>
          <p:cNvSpPr>
            <a:spLocks noGrp="1"/>
          </p:cNvSpPr>
          <p:nvPr>
            <p:ph type="title"/>
          </p:nvPr>
        </p:nvSpPr>
        <p:spPr/>
        <p:txBody>
          <a:bodyPr/>
          <a:lstStyle/>
          <a:p>
            <a:pPr algn="ctr"/>
            <a:r>
              <a:rPr lang="en-SG" dirty="0"/>
              <a:t>Conclusion</a:t>
            </a:r>
          </a:p>
        </p:txBody>
      </p:sp>
      <p:sp>
        <p:nvSpPr>
          <p:cNvPr id="3" name="Content Placeholder 2">
            <a:extLst>
              <a:ext uri="{FF2B5EF4-FFF2-40B4-BE49-F238E27FC236}">
                <a16:creationId xmlns:a16="http://schemas.microsoft.com/office/drawing/2014/main" id="{298CCF8E-B407-41D6-A6F9-BF6076AFAFAA}"/>
              </a:ext>
            </a:extLst>
          </p:cNvPr>
          <p:cNvSpPr>
            <a:spLocks noGrp="1"/>
          </p:cNvSpPr>
          <p:nvPr>
            <p:ph idx="1"/>
          </p:nvPr>
        </p:nvSpPr>
        <p:spPr>
          <a:xfrm>
            <a:off x="671849" y="1997964"/>
            <a:ext cx="11029615" cy="2969161"/>
          </a:xfrm>
        </p:spPr>
        <p:txBody>
          <a:bodyPr>
            <a:normAutofit/>
          </a:bodyPr>
          <a:lstStyle/>
          <a:p>
            <a:r>
              <a:rPr lang="en-SG" sz="2000" dirty="0">
                <a:latin typeface="Arial" panose="020B0604020202020204" pitchFamily="34" charset="0"/>
                <a:cs typeface="Arial" panose="020B0604020202020204" pitchFamily="34" charset="0"/>
              </a:rPr>
              <a:t>BEAT BASELINE BY OVER 20%</a:t>
            </a:r>
          </a:p>
          <a:p>
            <a:r>
              <a:rPr lang="en-SG" sz="2000" dirty="0">
                <a:latin typeface="Arial" panose="020B0604020202020204" pitchFamily="34" charset="0"/>
                <a:cs typeface="Arial" panose="020B0604020202020204" pitchFamily="34" charset="0"/>
              </a:rPr>
              <a:t>COMPARABLE TO OTHER MODELS ON KAGGLE</a:t>
            </a:r>
          </a:p>
          <a:p>
            <a:r>
              <a:rPr lang="en-SG" sz="2000" dirty="0">
                <a:latin typeface="Arial" panose="020B0604020202020204" pitchFamily="34" charset="0"/>
                <a:cs typeface="Arial" panose="020B0604020202020204" pitchFamily="34" charset="0"/>
              </a:rPr>
              <a:t>NOT COMPUTATIONALLY EXPENSIVE</a:t>
            </a:r>
          </a:p>
          <a:p>
            <a:r>
              <a:rPr lang="en-SG" sz="2000" dirty="0">
                <a:latin typeface="Arial" panose="020B0604020202020204" pitchFamily="34" charset="0"/>
                <a:cs typeface="Arial" panose="020B0604020202020204" pitchFamily="34" charset="0"/>
              </a:rPr>
              <a:t>CAN TRAIN AND IMPROVE IN BATCHES</a:t>
            </a:r>
          </a:p>
        </p:txBody>
      </p:sp>
      <p:graphicFrame>
        <p:nvGraphicFramePr>
          <p:cNvPr id="4" name="Table 3">
            <a:extLst>
              <a:ext uri="{FF2B5EF4-FFF2-40B4-BE49-F238E27FC236}">
                <a16:creationId xmlns:a16="http://schemas.microsoft.com/office/drawing/2014/main" id="{E802F040-CDAA-4671-A518-354204472115}"/>
              </a:ext>
            </a:extLst>
          </p:cNvPr>
          <p:cNvGraphicFramePr>
            <a:graphicFrameLocks noGrp="1"/>
          </p:cNvGraphicFramePr>
          <p:nvPr>
            <p:extLst>
              <p:ext uri="{D42A27DB-BD31-4B8C-83A1-F6EECF244321}">
                <p14:modId xmlns:p14="http://schemas.microsoft.com/office/powerpoint/2010/main" val="336719582"/>
              </p:ext>
            </p:extLst>
          </p:nvPr>
        </p:nvGraphicFramePr>
        <p:xfrm>
          <a:off x="7258050" y="1997964"/>
          <a:ext cx="4614864" cy="2435761"/>
        </p:xfrm>
        <a:graphic>
          <a:graphicData uri="http://schemas.openxmlformats.org/drawingml/2006/table">
            <a:tbl>
              <a:tblPr firstRow="1" bandRow="1">
                <a:tableStyleId>{5C22544A-7EE6-4342-B048-85BDC9FD1C3A}</a:tableStyleId>
              </a:tblPr>
              <a:tblGrid>
                <a:gridCol w="1538288">
                  <a:extLst>
                    <a:ext uri="{9D8B030D-6E8A-4147-A177-3AD203B41FA5}">
                      <a16:colId xmlns:a16="http://schemas.microsoft.com/office/drawing/2014/main" val="3224434924"/>
                    </a:ext>
                  </a:extLst>
                </a:gridCol>
                <a:gridCol w="1538288">
                  <a:extLst>
                    <a:ext uri="{9D8B030D-6E8A-4147-A177-3AD203B41FA5}">
                      <a16:colId xmlns:a16="http://schemas.microsoft.com/office/drawing/2014/main" val="1212665130"/>
                    </a:ext>
                  </a:extLst>
                </a:gridCol>
                <a:gridCol w="1538288">
                  <a:extLst>
                    <a:ext uri="{9D8B030D-6E8A-4147-A177-3AD203B41FA5}">
                      <a16:colId xmlns:a16="http://schemas.microsoft.com/office/drawing/2014/main" val="4123166914"/>
                    </a:ext>
                  </a:extLst>
                </a:gridCol>
              </a:tblGrid>
              <a:tr h="470554">
                <a:tc gridSpan="3">
                  <a:txBody>
                    <a:bodyPr/>
                    <a:lstStyle/>
                    <a:p>
                      <a:pPr algn="ctr" fontAlgn="b"/>
                      <a:r>
                        <a:rPr lang="en-SG" sz="2000" b="1" i="0" u="none" strike="noStrike" dirty="0">
                          <a:solidFill>
                            <a:srgbClr val="000000"/>
                          </a:solidFill>
                          <a:effectLst/>
                          <a:latin typeface="Calibri" panose="020F0502020204030204" pitchFamily="34" charset="0"/>
                        </a:rPr>
                        <a:t>Full Dataset</a:t>
                      </a:r>
                    </a:p>
                  </a:txBody>
                  <a:tcPr marL="9525" marR="9525" marT="9525" marB="0" anchor="b"/>
                </a:tc>
                <a:tc hMerge="1">
                  <a:txBody>
                    <a:bodyPr/>
                    <a:lstStyle/>
                    <a:p>
                      <a:pPr algn="ctr" fontAlgn="b"/>
                      <a:r>
                        <a:rPr lang="en-SG" sz="1400" b="1" i="0" u="none" strike="noStrike" dirty="0">
                          <a:solidFill>
                            <a:srgbClr val="000000"/>
                          </a:solidFill>
                          <a:effectLst/>
                          <a:latin typeface="Calibri" panose="020F0502020204030204" pitchFamily="34" charset="0"/>
                        </a:rPr>
                        <a:t>Full Dataset</a:t>
                      </a:r>
                    </a:p>
                  </a:txBody>
                  <a:tcPr marL="9525" marR="9525" marT="9525" marB="0" anchor="b"/>
                </a:tc>
                <a:tc hMerge="1">
                  <a:txBody>
                    <a:bodyPr/>
                    <a:lstStyle/>
                    <a:p>
                      <a:pPr algn="ctr" fontAlgn="b"/>
                      <a:endParaRPr lang="en-SG" sz="20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036379547"/>
                  </a:ext>
                </a:extLst>
              </a:tr>
              <a:tr h="553545">
                <a:tc>
                  <a:txBody>
                    <a:bodyPr/>
                    <a:lstStyle/>
                    <a:p>
                      <a:pPr algn="l" fontAlgn="b"/>
                      <a:endParaRPr lang="en-SG"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SG" sz="1400" b="1" i="0" u="none" strike="noStrike" dirty="0">
                          <a:solidFill>
                            <a:srgbClr val="000000"/>
                          </a:solidFill>
                          <a:effectLst/>
                          <a:latin typeface="Calibri" panose="020F0502020204030204" pitchFamily="34" charset="0"/>
                        </a:rPr>
                        <a:t>Baseline</a:t>
                      </a:r>
                    </a:p>
                  </a:txBody>
                  <a:tcPr marL="9525" marR="9525" marT="9525" marB="0" anchor="b"/>
                </a:tc>
                <a:tc>
                  <a:txBody>
                    <a:bodyPr/>
                    <a:lstStyle/>
                    <a:p>
                      <a:pPr algn="ctr" fontAlgn="b"/>
                      <a:r>
                        <a:rPr lang="en-SG" sz="1400" b="1" i="0" u="none" strike="noStrike" dirty="0" err="1">
                          <a:solidFill>
                            <a:srgbClr val="000000"/>
                          </a:solidFill>
                          <a:effectLst/>
                          <a:latin typeface="Calibri" panose="020F0502020204030204" pitchFamily="34" charset="0"/>
                        </a:rPr>
                        <a:t>CategoricalNB</a:t>
                      </a:r>
                      <a:r>
                        <a:rPr lang="en-SG" sz="1400" b="1" i="0" u="none" strike="noStrike" dirty="0">
                          <a:solidFill>
                            <a:srgbClr val="000000"/>
                          </a:solidFill>
                          <a:effectLst/>
                          <a:latin typeface="Calibri" panose="020F0502020204030204" pitchFamily="34" charset="0"/>
                        </a:rPr>
                        <a:t> (without SMOTE)</a:t>
                      </a:r>
                    </a:p>
                  </a:txBody>
                  <a:tcPr marL="9525" marR="9525" marT="9525" marB="0" anchor="b"/>
                </a:tc>
                <a:extLst>
                  <a:ext uri="{0D108BD9-81ED-4DB2-BD59-A6C34878D82A}">
                    <a16:rowId xmlns:a16="http://schemas.microsoft.com/office/drawing/2014/main" val="4058833731"/>
                  </a:ext>
                </a:extLst>
              </a:tr>
              <a:tr h="470554">
                <a:tc>
                  <a:txBody>
                    <a:bodyPr/>
                    <a:lstStyle/>
                    <a:p>
                      <a:pPr algn="l" fontAlgn="b"/>
                      <a:r>
                        <a:rPr lang="en-SG" sz="1400" b="1" i="0" u="none" strike="noStrike" dirty="0">
                          <a:solidFill>
                            <a:srgbClr val="000000"/>
                          </a:solidFill>
                          <a:effectLst/>
                          <a:latin typeface="Calibri" panose="020F0502020204030204" pitchFamily="34" charset="0"/>
                        </a:rPr>
                        <a:t>Trainset MAPK Score</a:t>
                      </a:r>
                    </a:p>
                  </a:txBody>
                  <a:tcPr marL="9525" marR="9525" marT="9525" marB="0" anchor="b"/>
                </a:tc>
                <a:tc>
                  <a:txBody>
                    <a:bodyPr/>
                    <a:lstStyle/>
                    <a:p>
                      <a:pPr algn="ctr" fontAlgn="ctr"/>
                      <a:r>
                        <a:rPr lang="en-SG" sz="1400" b="0" i="0" u="none" strike="noStrike" dirty="0">
                          <a:solidFill>
                            <a:srgbClr val="000000"/>
                          </a:solidFill>
                          <a:effectLst/>
                          <a:latin typeface="Calibri" panose="020F0502020204030204" pitchFamily="34" charset="0"/>
                        </a:rPr>
                        <a:t>0.0725</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rPr>
                        <a:t>0.4630</a:t>
                      </a:r>
                    </a:p>
                  </a:txBody>
                  <a:tcPr marL="9525" marR="9525" marT="9525" marB="0" anchor="ctr"/>
                </a:tc>
                <a:extLst>
                  <a:ext uri="{0D108BD9-81ED-4DB2-BD59-A6C34878D82A}">
                    <a16:rowId xmlns:a16="http://schemas.microsoft.com/office/drawing/2014/main" val="3073970579"/>
                  </a:ext>
                </a:extLst>
              </a:tr>
              <a:tr h="470554">
                <a:tc>
                  <a:txBody>
                    <a:bodyPr/>
                    <a:lstStyle/>
                    <a:p>
                      <a:pPr algn="l" fontAlgn="b"/>
                      <a:r>
                        <a:rPr lang="en-SG" sz="1400" b="1" i="0" u="none" strike="noStrike" dirty="0" err="1">
                          <a:solidFill>
                            <a:srgbClr val="000000"/>
                          </a:solidFill>
                          <a:effectLst/>
                          <a:latin typeface="Calibri" panose="020F0502020204030204" pitchFamily="34" charset="0"/>
                        </a:rPr>
                        <a:t>Holdset</a:t>
                      </a:r>
                      <a:r>
                        <a:rPr lang="en-SG" sz="1400" b="1" i="0" u="none" strike="noStrike" dirty="0">
                          <a:solidFill>
                            <a:srgbClr val="000000"/>
                          </a:solidFill>
                          <a:effectLst/>
                          <a:latin typeface="Calibri" panose="020F0502020204030204" pitchFamily="34" charset="0"/>
                        </a:rPr>
                        <a:t> MAPK Score</a:t>
                      </a:r>
                    </a:p>
                  </a:txBody>
                  <a:tcPr marL="9525" marR="9525" marT="9525" marB="0" anchor="b"/>
                </a:tc>
                <a:tc>
                  <a:txBody>
                    <a:bodyPr/>
                    <a:lstStyle/>
                    <a:p>
                      <a:pPr algn="ctr" fontAlgn="ctr"/>
                      <a:r>
                        <a:rPr lang="en-SG" sz="1400" b="0" i="0" u="none" strike="noStrike" dirty="0">
                          <a:solidFill>
                            <a:srgbClr val="000000"/>
                          </a:solidFill>
                          <a:effectLst/>
                          <a:latin typeface="Calibri" panose="020F0502020204030204" pitchFamily="34" charset="0"/>
                        </a:rPr>
                        <a:t>0.0725</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rPr>
                        <a:t>0.3440</a:t>
                      </a:r>
                    </a:p>
                  </a:txBody>
                  <a:tcPr marL="9525" marR="9525" marT="9525" marB="0" anchor="ctr"/>
                </a:tc>
                <a:extLst>
                  <a:ext uri="{0D108BD9-81ED-4DB2-BD59-A6C34878D82A}">
                    <a16:rowId xmlns:a16="http://schemas.microsoft.com/office/drawing/2014/main" val="2841808827"/>
                  </a:ext>
                </a:extLst>
              </a:tr>
              <a:tr h="470554">
                <a:tc>
                  <a:txBody>
                    <a:bodyPr/>
                    <a:lstStyle/>
                    <a:p>
                      <a:pPr algn="l" fontAlgn="b"/>
                      <a:r>
                        <a:rPr lang="en-SG" sz="1400" b="1" i="0" u="none" strike="noStrike" dirty="0">
                          <a:solidFill>
                            <a:srgbClr val="000000"/>
                          </a:solidFill>
                          <a:effectLst/>
                          <a:latin typeface="Calibri" panose="020F0502020204030204" pitchFamily="34" charset="0"/>
                        </a:rPr>
                        <a:t>Kaggle Score</a:t>
                      </a:r>
                    </a:p>
                  </a:txBody>
                  <a:tcPr marL="9525" marR="9525" marT="9525" marB="0" anchor="b"/>
                </a:tc>
                <a:tc>
                  <a:txBody>
                    <a:bodyPr/>
                    <a:lstStyle/>
                    <a:p>
                      <a:pPr algn="ctr" fontAlgn="ctr"/>
                      <a:r>
                        <a:rPr lang="en-SG" sz="1400" b="0" i="0" u="none" strike="noStrike" dirty="0">
                          <a:solidFill>
                            <a:srgbClr val="000000"/>
                          </a:solidFill>
                          <a:effectLst/>
                          <a:latin typeface="Calibri" panose="020F0502020204030204" pitchFamily="34" charset="0"/>
                        </a:rPr>
                        <a:t>0.0700</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rPr>
                        <a:t>0.2941</a:t>
                      </a:r>
                    </a:p>
                  </a:txBody>
                  <a:tcPr marL="9525" marR="9525" marT="9525" marB="0" anchor="ctr"/>
                </a:tc>
                <a:extLst>
                  <a:ext uri="{0D108BD9-81ED-4DB2-BD59-A6C34878D82A}">
                    <a16:rowId xmlns:a16="http://schemas.microsoft.com/office/drawing/2014/main" val="1576894741"/>
                  </a:ext>
                </a:extLst>
              </a:tr>
            </a:tbl>
          </a:graphicData>
        </a:graphic>
      </p:graphicFrame>
      <p:sp>
        <p:nvSpPr>
          <p:cNvPr id="5" name="Oval 4">
            <a:extLst>
              <a:ext uri="{FF2B5EF4-FFF2-40B4-BE49-F238E27FC236}">
                <a16:creationId xmlns:a16="http://schemas.microsoft.com/office/drawing/2014/main" id="{DD139C7F-CB4D-4A43-B330-64D52ECB1328}"/>
              </a:ext>
            </a:extLst>
          </p:cNvPr>
          <p:cNvSpPr/>
          <p:nvPr/>
        </p:nvSpPr>
        <p:spPr>
          <a:xfrm>
            <a:off x="10667833" y="4014625"/>
            <a:ext cx="942975" cy="419100"/>
          </a:xfrm>
          <a:prstGeom prst="ellipse">
            <a:avLst/>
          </a:prstGeom>
          <a:solidFill>
            <a:srgbClr val="FFC000">
              <a:alpha val="46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6" name="Picture 5">
            <a:extLst>
              <a:ext uri="{FF2B5EF4-FFF2-40B4-BE49-F238E27FC236}">
                <a16:creationId xmlns:a16="http://schemas.microsoft.com/office/drawing/2014/main" id="{6FCBC615-7D19-4D73-A153-6446EC5B4124}"/>
              </a:ext>
            </a:extLst>
          </p:cNvPr>
          <p:cNvPicPr>
            <a:picLocks noChangeAspect="1"/>
          </p:cNvPicPr>
          <p:nvPr/>
        </p:nvPicPr>
        <p:blipFill>
          <a:blip r:embed="rId2"/>
          <a:stretch>
            <a:fillRect/>
          </a:stretch>
        </p:blipFill>
        <p:spPr>
          <a:xfrm>
            <a:off x="5186026" y="4633912"/>
            <a:ext cx="6334125" cy="2066925"/>
          </a:xfrm>
          <a:prstGeom prst="rect">
            <a:avLst/>
          </a:prstGeom>
        </p:spPr>
      </p:pic>
    </p:spTree>
    <p:extLst>
      <p:ext uri="{BB962C8B-B14F-4D97-AF65-F5344CB8AC3E}">
        <p14:creationId xmlns:p14="http://schemas.microsoft.com/office/powerpoint/2010/main" val="10602972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27DE8-6BF7-4A3B-BAB6-6141F355F062}"/>
              </a:ext>
            </a:extLst>
          </p:cNvPr>
          <p:cNvSpPr>
            <a:spLocks noGrp="1"/>
          </p:cNvSpPr>
          <p:nvPr>
            <p:ph type="title"/>
          </p:nvPr>
        </p:nvSpPr>
        <p:spPr/>
        <p:txBody>
          <a:bodyPr/>
          <a:lstStyle/>
          <a:p>
            <a:r>
              <a:rPr lang="en-SG" dirty="0"/>
              <a:t>FINAL MODELS</a:t>
            </a:r>
          </a:p>
        </p:txBody>
      </p:sp>
      <p:graphicFrame>
        <p:nvGraphicFramePr>
          <p:cNvPr id="4" name="Table 4">
            <a:extLst>
              <a:ext uri="{FF2B5EF4-FFF2-40B4-BE49-F238E27FC236}">
                <a16:creationId xmlns:a16="http://schemas.microsoft.com/office/drawing/2014/main" id="{280E1057-5126-4925-88D9-ED8F10556EF3}"/>
              </a:ext>
            </a:extLst>
          </p:cNvPr>
          <p:cNvGraphicFramePr>
            <a:graphicFrameLocks noGrp="1"/>
          </p:cNvGraphicFramePr>
          <p:nvPr>
            <p:extLst>
              <p:ext uri="{D42A27DB-BD31-4B8C-83A1-F6EECF244321}">
                <p14:modId xmlns:p14="http://schemas.microsoft.com/office/powerpoint/2010/main" val="3777598282"/>
              </p:ext>
            </p:extLst>
          </p:nvPr>
        </p:nvGraphicFramePr>
        <p:xfrm>
          <a:off x="1152524" y="2662765"/>
          <a:ext cx="9705976" cy="3157011"/>
        </p:xfrm>
        <a:graphic>
          <a:graphicData uri="http://schemas.openxmlformats.org/drawingml/2006/table">
            <a:tbl>
              <a:tblPr firstRow="1" bandRow="1">
                <a:tableStyleId>{5C22544A-7EE6-4342-B048-85BDC9FD1C3A}</a:tableStyleId>
              </a:tblPr>
              <a:tblGrid>
                <a:gridCol w="2426494">
                  <a:extLst>
                    <a:ext uri="{9D8B030D-6E8A-4147-A177-3AD203B41FA5}">
                      <a16:colId xmlns:a16="http://schemas.microsoft.com/office/drawing/2014/main" val="2035645690"/>
                    </a:ext>
                  </a:extLst>
                </a:gridCol>
                <a:gridCol w="2426494">
                  <a:extLst>
                    <a:ext uri="{9D8B030D-6E8A-4147-A177-3AD203B41FA5}">
                      <a16:colId xmlns:a16="http://schemas.microsoft.com/office/drawing/2014/main" val="3143535863"/>
                    </a:ext>
                  </a:extLst>
                </a:gridCol>
                <a:gridCol w="2426494">
                  <a:extLst>
                    <a:ext uri="{9D8B030D-6E8A-4147-A177-3AD203B41FA5}">
                      <a16:colId xmlns:a16="http://schemas.microsoft.com/office/drawing/2014/main" val="747584672"/>
                    </a:ext>
                  </a:extLst>
                </a:gridCol>
                <a:gridCol w="2426494">
                  <a:extLst>
                    <a:ext uri="{9D8B030D-6E8A-4147-A177-3AD203B41FA5}">
                      <a16:colId xmlns:a16="http://schemas.microsoft.com/office/drawing/2014/main" val="3948266308"/>
                    </a:ext>
                  </a:extLst>
                </a:gridCol>
              </a:tblGrid>
              <a:tr h="609889">
                <a:tc gridSpan="4">
                  <a:txBody>
                    <a:bodyPr/>
                    <a:lstStyle/>
                    <a:p>
                      <a:pPr algn="ctr" fontAlgn="b"/>
                      <a:r>
                        <a:rPr lang="en-SG" sz="2000" b="1" i="0" u="none" strike="noStrike" dirty="0">
                          <a:solidFill>
                            <a:srgbClr val="000000"/>
                          </a:solidFill>
                          <a:effectLst/>
                          <a:latin typeface="Calibri" panose="020F0502020204030204" pitchFamily="34" charset="0"/>
                        </a:rPr>
                        <a:t>Full Dataset</a:t>
                      </a:r>
                    </a:p>
                  </a:txBody>
                  <a:tcPr marL="9525" marR="9525" marT="9525" marB="0" anchor="b"/>
                </a:tc>
                <a:tc hMerge="1">
                  <a:txBody>
                    <a:bodyPr/>
                    <a:lstStyle/>
                    <a:p>
                      <a:pPr algn="ctr" fontAlgn="b"/>
                      <a:r>
                        <a:rPr lang="en-SG" sz="1400" b="1" i="0" u="none" strike="noStrike" dirty="0">
                          <a:solidFill>
                            <a:srgbClr val="000000"/>
                          </a:solidFill>
                          <a:effectLst/>
                          <a:latin typeface="Calibri" panose="020F0502020204030204" pitchFamily="34" charset="0"/>
                        </a:rPr>
                        <a:t>Full Dataset</a:t>
                      </a:r>
                    </a:p>
                  </a:txBody>
                  <a:tcPr marL="9525" marR="9525" marT="9525" marB="0" anchor="b"/>
                </a:tc>
                <a:tc hMerge="1">
                  <a:txBody>
                    <a:bodyPr/>
                    <a:lstStyle/>
                    <a:p>
                      <a:endParaRPr lang="en-SG"/>
                    </a:p>
                  </a:txBody>
                  <a:tcPr/>
                </a:tc>
                <a:tc hMerge="1">
                  <a:txBody>
                    <a:bodyPr/>
                    <a:lstStyle/>
                    <a:p>
                      <a:endParaRPr lang="en-SG"/>
                    </a:p>
                  </a:txBody>
                  <a:tcPr/>
                </a:tc>
                <a:extLst>
                  <a:ext uri="{0D108BD9-81ED-4DB2-BD59-A6C34878D82A}">
                    <a16:rowId xmlns:a16="http://schemas.microsoft.com/office/drawing/2014/main" val="1319895351"/>
                  </a:ext>
                </a:extLst>
              </a:tr>
              <a:tr h="717455">
                <a:tc>
                  <a:txBody>
                    <a:bodyPr/>
                    <a:lstStyle/>
                    <a:p>
                      <a:pPr algn="l" fontAlgn="b"/>
                      <a:endParaRPr lang="en-SG" sz="14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SG" sz="1400" b="1" i="0" u="none" strike="noStrike" dirty="0">
                          <a:solidFill>
                            <a:srgbClr val="000000"/>
                          </a:solidFill>
                          <a:effectLst/>
                          <a:latin typeface="Calibri" panose="020F0502020204030204" pitchFamily="34" charset="0"/>
                        </a:rPr>
                        <a:t>Baseline</a:t>
                      </a:r>
                    </a:p>
                  </a:txBody>
                  <a:tcPr marL="9525" marR="9525" marT="9525" marB="0" anchor="b"/>
                </a:tc>
                <a:tc>
                  <a:txBody>
                    <a:bodyPr/>
                    <a:lstStyle/>
                    <a:p>
                      <a:pPr algn="ctr" fontAlgn="b"/>
                      <a:r>
                        <a:rPr lang="en-SG" sz="1400" b="1" i="0" u="none" strike="noStrike" dirty="0" err="1">
                          <a:solidFill>
                            <a:srgbClr val="000000"/>
                          </a:solidFill>
                          <a:effectLst/>
                          <a:latin typeface="Calibri" panose="020F0502020204030204" pitchFamily="34" charset="0"/>
                        </a:rPr>
                        <a:t>CategoricalNB</a:t>
                      </a:r>
                      <a:r>
                        <a:rPr lang="en-SG" sz="1400" b="1" i="0" u="none" strike="noStrike" dirty="0">
                          <a:solidFill>
                            <a:srgbClr val="000000"/>
                          </a:solidFill>
                          <a:effectLst/>
                          <a:latin typeface="Calibri" panose="020F0502020204030204" pitchFamily="34" charset="0"/>
                        </a:rPr>
                        <a:t> (without SMOTE)</a:t>
                      </a:r>
                    </a:p>
                  </a:txBody>
                  <a:tcPr marL="9525" marR="9525" marT="9525" marB="0" anchor="b"/>
                </a:tc>
                <a:tc>
                  <a:txBody>
                    <a:bodyPr/>
                    <a:lstStyle/>
                    <a:p>
                      <a:pPr algn="ctr" fontAlgn="b"/>
                      <a:r>
                        <a:rPr lang="en-SG" sz="1400" b="1" i="0" u="none" strike="noStrike" dirty="0">
                          <a:solidFill>
                            <a:srgbClr val="000000"/>
                          </a:solidFill>
                          <a:effectLst/>
                          <a:latin typeface="Calibri" panose="020F0502020204030204" pitchFamily="34" charset="0"/>
                        </a:rPr>
                        <a:t>Advanced TFRS</a:t>
                      </a:r>
                    </a:p>
                  </a:txBody>
                  <a:tcPr marL="9525" marR="9525" marT="9525" marB="0" anchor="b"/>
                </a:tc>
                <a:extLst>
                  <a:ext uri="{0D108BD9-81ED-4DB2-BD59-A6C34878D82A}">
                    <a16:rowId xmlns:a16="http://schemas.microsoft.com/office/drawing/2014/main" val="1718721647"/>
                  </a:ext>
                </a:extLst>
              </a:tr>
              <a:tr h="609889">
                <a:tc>
                  <a:txBody>
                    <a:bodyPr/>
                    <a:lstStyle/>
                    <a:p>
                      <a:pPr algn="l" fontAlgn="b"/>
                      <a:r>
                        <a:rPr lang="en-SG" sz="1400" b="1" i="0" u="none" strike="noStrike" dirty="0">
                          <a:solidFill>
                            <a:srgbClr val="000000"/>
                          </a:solidFill>
                          <a:effectLst/>
                          <a:latin typeface="Calibri" panose="020F0502020204030204" pitchFamily="34" charset="0"/>
                        </a:rPr>
                        <a:t>Trainset MAPK Score</a:t>
                      </a:r>
                    </a:p>
                  </a:txBody>
                  <a:tcPr marL="9525" marR="9525" marT="9525" marB="0" anchor="b"/>
                </a:tc>
                <a:tc>
                  <a:txBody>
                    <a:bodyPr/>
                    <a:lstStyle/>
                    <a:p>
                      <a:pPr algn="ctr" fontAlgn="ctr"/>
                      <a:r>
                        <a:rPr lang="en-SG" sz="1400" b="0" i="0" u="none" strike="noStrike" dirty="0">
                          <a:solidFill>
                            <a:srgbClr val="000000"/>
                          </a:solidFill>
                          <a:effectLst/>
                          <a:latin typeface="Calibri" panose="020F0502020204030204" pitchFamily="34" charset="0"/>
                        </a:rPr>
                        <a:t>0.0725</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rPr>
                        <a:t>0.4630</a:t>
                      </a:r>
                    </a:p>
                  </a:txBody>
                  <a:tcPr marL="9525" marR="9525" marT="9525" marB="0" anchor="ctr"/>
                </a:tc>
                <a:tc>
                  <a:txBody>
                    <a:bodyPr/>
                    <a:lstStyle/>
                    <a:p>
                      <a:pPr algn="ctr" fontAlgn="ctr"/>
                      <a:r>
                        <a:rPr lang="en-SG" sz="1400" b="0" i="0" u="none" strike="noStrike">
                          <a:solidFill>
                            <a:srgbClr val="000000"/>
                          </a:solidFill>
                          <a:effectLst/>
                          <a:latin typeface="Calibri" panose="020F0502020204030204" pitchFamily="34" charset="0"/>
                        </a:rPr>
                        <a:t>0.8071</a:t>
                      </a:r>
                    </a:p>
                  </a:txBody>
                  <a:tcPr marL="9525" marR="9525" marT="9525" marB="0" anchor="ctr"/>
                </a:tc>
                <a:extLst>
                  <a:ext uri="{0D108BD9-81ED-4DB2-BD59-A6C34878D82A}">
                    <a16:rowId xmlns:a16="http://schemas.microsoft.com/office/drawing/2014/main" val="1196239076"/>
                  </a:ext>
                </a:extLst>
              </a:tr>
              <a:tr h="609889">
                <a:tc>
                  <a:txBody>
                    <a:bodyPr/>
                    <a:lstStyle/>
                    <a:p>
                      <a:pPr algn="l" fontAlgn="b"/>
                      <a:r>
                        <a:rPr lang="en-SG" sz="1400" b="1" i="0" u="none" strike="noStrike" dirty="0" err="1">
                          <a:solidFill>
                            <a:srgbClr val="000000"/>
                          </a:solidFill>
                          <a:effectLst/>
                          <a:latin typeface="Calibri" panose="020F0502020204030204" pitchFamily="34" charset="0"/>
                        </a:rPr>
                        <a:t>Holdset</a:t>
                      </a:r>
                      <a:r>
                        <a:rPr lang="en-SG" sz="1400" b="1" i="0" u="none" strike="noStrike" dirty="0">
                          <a:solidFill>
                            <a:srgbClr val="000000"/>
                          </a:solidFill>
                          <a:effectLst/>
                          <a:latin typeface="Calibri" panose="020F0502020204030204" pitchFamily="34" charset="0"/>
                        </a:rPr>
                        <a:t> MAPK Score</a:t>
                      </a:r>
                    </a:p>
                  </a:txBody>
                  <a:tcPr marL="9525" marR="9525" marT="9525" marB="0" anchor="b"/>
                </a:tc>
                <a:tc>
                  <a:txBody>
                    <a:bodyPr/>
                    <a:lstStyle/>
                    <a:p>
                      <a:pPr algn="ctr" fontAlgn="ctr"/>
                      <a:r>
                        <a:rPr lang="en-SG" sz="1400" b="0" i="0" u="none" strike="noStrike" dirty="0">
                          <a:solidFill>
                            <a:srgbClr val="000000"/>
                          </a:solidFill>
                          <a:effectLst/>
                          <a:latin typeface="Calibri" panose="020F0502020204030204" pitchFamily="34" charset="0"/>
                        </a:rPr>
                        <a:t>0.0725</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rPr>
                        <a:t>0.3440</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rPr>
                        <a:t>0.3050</a:t>
                      </a:r>
                    </a:p>
                  </a:txBody>
                  <a:tcPr marL="9525" marR="9525" marT="9525" marB="0" anchor="ctr"/>
                </a:tc>
                <a:extLst>
                  <a:ext uri="{0D108BD9-81ED-4DB2-BD59-A6C34878D82A}">
                    <a16:rowId xmlns:a16="http://schemas.microsoft.com/office/drawing/2014/main" val="2560008351"/>
                  </a:ext>
                </a:extLst>
              </a:tr>
              <a:tr h="609889">
                <a:tc>
                  <a:txBody>
                    <a:bodyPr/>
                    <a:lstStyle/>
                    <a:p>
                      <a:pPr algn="l" fontAlgn="b"/>
                      <a:r>
                        <a:rPr lang="en-SG" sz="1400" b="1" i="0" u="none" strike="noStrike" dirty="0">
                          <a:solidFill>
                            <a:srgbClr val="000000"/>
                          </a:solidFill>
                          <a:effectLst/>
                          <a:latin typeface="Calibri" panose="020F0502020204030204" pitchFamily="34" charset="0"/>
                        </a:rPr>
                        <a:t>Kaggle Score</a:t>
                      </a:r>
                    </a:p>
                  </a:txBody>
                  <a:tcPr marL="9525" marR="9525" marT="9525" marB="0" anchor="b"/>
                </a:tc>
                <a:tc>
                  <a:txBody>
                    <a:bodyPr/>
                    <a:lstStyle/>
                    <a:p>
                      <a:pPr algn="ctr" fontAlgn="ctr"/>
                      <a:r>
                        <a:rPr lang="en-SG" sz="1400" b="0" i="0" u="none" strike="noStrike" dirty="0">
                          <a:solidFill>
                            <a:srgbClr val="000000"/>
                          </a:solidFill>
                          <a:effectLst/>
                          <a:latin typeface="Calibri" panose="020F0502020204030204" pitchFamily="34" charset="0"/>
                        </a:rPr>
                        <a:t>0.0700</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rPr>
                        <a:t>0.2941</a:t>
                      </a:r>
                    </a:p>
                  </a:txBody>
                  <a:tcPr marL="9525" marR="9525" marT="9525" marB="0" anchor="ctr"/>
                </a:tc>
                <a:tc>
                  <a:txBody>
                    <a:bodyPr/>
                    <a:lstStyle/>
                    <a:p>
                      <a:pPr algn="ctr" fontAlgn="ctr"/>
                      <a:r>
                        <a:rPr lang="en-SG" sz="1400" b="0" i="0" u="none" strike="noStrike" dirty="0">
                          <a:solidFill>
                            <a:srgbClr val="000000"/>
                          </a:solidFill>
                          <a:effectLst/>
                          <a:latin typeface="Calibri" panose="020F0502020204030204" pitchFamily="34" charset="0"/>
                        </a:rPr>
                        <a:t>0.2194</a:t>
                      </a:r>
                    </a:p>
                  </a:txBody>
                  <a:tcPr marL="9525" marR="9525" marT="9525" marB="0" anchor="ctr"/>
                </a:tc>
                <a:extLst>
                  <a:ext uri="{0D108BD9-81ED-4DB2-BD59-A6C34878D82A}">
                    <a16:rowId xmlns:a16="http://schemas.microsoft.com/office/drawing/2014/main" val="3218774279"/>
                  </a:ext>
                </a:extLst>
              </a:tr>
            </a:tbl>
          </a:graphicData>
        </a:graphic>
      </p:graphicFrame>
    </p:spTree>
    <p:extLst>
      <p:ext uri="{BB962C8B-B14F-4D97-AF65-F5344CB8AC3E}">
        <p14:creationId xmlns:p14="http://schemas.microsoft.com/office/powerpoint/2010/main" val="39870611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70FC01-887C-4F86-883D-3526333267B8}"/>
              </a:ext>
            </a:extLst>
          </p:cNvPr>
          <p:cNvSpPr>
            <a:spLocks noGrp="1"/>
          </p:cNvSpPr>
          <p:nvPr>
            <p:ph type="title"/>
          </p:nvPr>
        </p:nvSpPr>
        <p:spPr>
          <a:xfrm>
            <a:off x="581192" y="279311"/>
            <a:ext cx="11029616" cy="988332"/>
          </a:xfrm>
        </p:spPr>
        <p:txBody>
          <a:bodyPr/>
          <a:lstStyle/>
          <a:p>
            <a:r>
              <a:rPr lang="en-SG" dirty="0" err="1"/>
              <a:t>Tensorflow</a:t>
            </a:r>
            <a:r>
              <a:rPr lang="en-SG" dirty="0"/>
              <a:t> recommendation system</a:t>
            </a:r>
          </a:p>
        </p:txBody>
      </p:sp>
      <p:sp>
        <p:nvSpPr>
          <p:cNvPr id="4" name="Rectangle 3">
            <a:extLst>
              <a:ext uri="{FF2B5EF4-FFF2-40B4-BE49-F238E27FC236}">
                <a16:creationId xmlns:a16="http://schemas.microsoft.com/office/drawing/2014/main" id="{A278E61E-5965-4D31-ADA8-679B1A7206E3}"/>
              </a:ext>
            </a:extLst>
          </p:cNvPr>
          <p:cNvSpPr/>
          <p:nvPr/>
        </p:nvSpPr>
        <p:spPr>
          <a:xfrm>
            <a:off x="1127050" y="19031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StringLookup</a:t>
            </a:r>
            <a:endParaRPr lang="en-SG" sz="1200" dirty="0"/>
          </a:p>
        </p:txBody>
      </p:sp>
      <p:sp>
        <p:nvSpPr>
          <p:cNvPr id="5" name="Rectangle 4">
            <a:extLst>
              <a:ext uri="{FF2B5EF4-FFF2-40B4-BE49-F238E27FC236}">
                <a16:creationId xmlns:a16="http://schemas.microsoft.com/office/drawing/2014/main" id="{1C0D91EE-5D33-4EB9-A6FF-F83BC542085F}"/>
              </a:ext>
            </a:extLst>
          </p:cNvPr>
          <p:cNvSpPr/>
          <p:nvPr/>
        </p:nvSpPr>
        <p:spPr>
          <a:xfrm>
            <a:off x="1553380" y="19031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Embedding</a:t>
            </a:r>
          </a:p>
        </p:txBody>
      </p:sp>
      <p:sp>
        <p:nvSpPr>
          <p:cNvPr id="6" name="Rectangle 5">
            <a:extLst>
              <a:ext uri="{FF2B5EF4-FFF2-40B4-BE49-F238E27FC236}">
                <a16:creationId xmlns:a16="http://schemas.microsoft.com/office/drawing/2014/main" id="{A5373B76-B3CF-4384-9725-7104EF6C5385}"/>
              </a:ext>
            </a:extLst>
          </p:cNvPr>
          <p:cNvSpPr/>
          <p:nvPr/>
        </p:nvSpPr>
        <p:spPr>
          <a:xfrm>
            <a:off x="700720" y="19031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a:t>Hotel Market</a:t>
            </a:r>
          </a:p>
        </p:txBody>
      </p:sp>
      <p:sp>
        <p:nvSpPr>
          <p:cNvPr id="9" name="Rectangle 8">
            <a:extLst>
              <a:ext uri="{FF2B5EF4-FFF2-40B4-BE49-F238E27FC236}">
                <a16:creationId xmlns:a16="http://schemas.microsoft.com/office/drawing/2014/main" id="{FFD943FD-CA67-43FA-94A2-1A91489AF520}"/>
              </a:ext>
            </a:extLst>
          </p:cNvPr>
          <p:cNvSpPr/>
          <p:nvPr/>
        </p:nvSpPr>
        <p:spPr>
          <a:xfrm>
            <a:off x="1127050" y="4905077"/>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StringLookup</a:t>
            </a:r>
            <a:endParaRPr lang="en-SG" sz="1200" dirty="0"/>
          </a:p>
        </p:txBody>
      </p:sp>
      <p:sp>
        <p:nvSpPr>
          <p:cNvPr id="10" name="Rectangle 9">
            <a:extLst>
              <a:ext uri="{FF2B5EF4-FFF2-40B4-BE49-F238E27FC236}">
                <a16:creationId xmlns:a16="http://schemas.microsoft.com/office/drawing/2014/main" id="{9154FB95-6BBA-4DB7-AEBB-BDDD798C8AAE}"/>
              </a:ext>
            </a:extLst>
          </p:cNvPr>
          <p:cNvSpPr/>
          <p:nvPr/>
        </p:nvSpPr>
        <p:spPr>
          <a:xfrm>
            <a:off x="1553380" y="4905077"/>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Embedding</a:t>
            </a:r>
          </a:p>
        </p:txBody>
      </p:sp>
      <p:sp>
        <p:nvSpPr>
          <p:cNvPr id="11" name="Rectangle 10">
            <a:extLst>
              <a:ext uri="{FF2B5EF4-FFF2-40B4-BE49-F238E27FC236}">
                <a16:creationId xmlns:a16="http://schemas.microsoft.com/office/drawing/2014/main" id="{EB91FF53-1DA6-4518-B591-1AC551E83157}"/>
              </a:ext>
            </a:extLst>
          </p:cNvPr>
          <p:cNvSpPr/>
          <p:nvPr/>
        </p:nvSpPr>
        <p:spPr>
          <a:xfrm>
            <a:off x="700720" y="4905077"/>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a:t>Hotel Cluster</a:t>
            </a:r>
          </a:p>
        </p:txBody>
      </p:sp>
      <p:cxnSp>
        <p:nvCxnSpPr>
          <p:cNvPr id="13" name="Straight Arrow Connector 12">
            <a:extLst>
              <a:ext uri="{FF2B5EF4-FFF2-40B4-BE49-F238E27FC236}">
                <a16:creationId xmlns:a16="http://schemas.microsoft.com/office/drawing/2014/main" id="{162335BA-E89A-4D12-939A-AB95E54F1161}"/>
              </a:ext>
            </a:extLst>
          </p:cNvPr>
          <p:cNvCxnSpPr>
            <a:stCxn id="6" idx="3"/>
            <a:endCxn id="4" idx="1"/>
          </p:cNvCxnSpPr>
          <p:nvPr/>
        </p:nvCxnSpPr>
        <p:spPr>
          <a:xfrm>
            <a:off x="925033" y="23973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66622013-0FF8-4371-9632-320BBD178E91}"/>
              </a:ext>
            </a:extLst>
          </p:cNvPr>
          <p:cNvCxnSpPr>
            <a:stCxn id="4" idx="3"/>
            <a:endCxn id="5" idx="1"/>
          </p:cNvCxnSpPr>
          <p:nvPr/>
        </p:nvCxnSpPr>
        <p:spPr>
          <a:xfrm flipV="1">
            <a:off x="1351363" y="23973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6727CB9-2B56-478D-B766-FB43AF3C64DB}"/>
              </a:ext>
            </a:extLst>
          </p:cNvPr>
          <p:cNvCxnSpPr>
            <a:stCxn id="11" idx="3"/>
            <a:endCxn id="9" idx="1"/>
          </p:cNvCxnSpPr>
          <p:nvPr/>
        </p:nvCxnSpPr>
        <p:spPr>
          <a:xfrm>
            <a:off x="925033" y="5399243"/>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632C22F-D06D-467F-83F3-A5E8FDA1756D}"/>
              </a:ext>
            </a:extLst>
          </p:cNvPr>
          <p:cNvCxnSpPr>
            <a:stCxn id="9" idx="3"/>
            <a:endCxn id="10" idx="1"/>
          </p:cNvCxnSpPr>
          <p:nvPr/>
        </p:nvCxnSpPr>
        <p:spPr>
          <a:xfrm>
            <a:off x="1351363" y="5399243"/>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55312529-8D99-414E-9D38-DCD9F4AACD06}"/>
              </a:ext>
            </a:extLst>
          </p:cNvPr>
          <p:cNvSpPr/>
          <p:nvPr/>
        </p:nvSpPr>
        <p:spPr>
          <a:xfrm>
            <a:off x="4403667" y="1613635"/>
            <a:ext cx="1090583" cy="13932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rtlCol="0" anchor="ctr">
            <a:noAutofit/>
          </a:bodyPr>
          <a:lstStyle/>
          <a:p>
            <a:pPr algn="ctr"/>
            <a:r>
              <a:rPr lang="en-SG" sz="1200" dirty="0"/>
              <a:t>Query Model: </a:t>
            </a:r>
            <a:r>
              <a:rPr lang="en-SG" sz="1200" dirty="0" err="1"/>
              <a:t>keras.model</a:t>
            </a:r>
            <a:endParaRPr lang="en-SG" sz="1200" dirty="0"/>
          </a:p>
        </p:txBody>
      </p:sp>
      <p:sp>
        <p:nvSpPr>
          <p:cNvPr id="21" name="Rectangle 20">
            <a:extLst>
              <a:ext uri="{FF2B5EF4-FFF2-40B4-BE49-F238E27FC236}">
                <a16:creationId xmlns:a16="http://schemas.microsoft.com/office/drawing/2014/main" id="{6FFA3243-D930-4F4E-92AF-CF1FC01F5AB2}"/>
              </a:ext>
            </a:extLst>
          </p:cNvPr>
          <p:cNvSpPr/>
          <p:nvPr/>
        </p:nvSpPr>
        <p:spPr>
          <a:xfrm>
            <a:off x="4343130" y="4702641"/>
            <a:ext cx="1090583" cy="13932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rtlCol="0" anchor="ctr">
            <a:noAutofit/>
          </a:bodyPr>
          <a:lstStyle/>
          <a:p>
            <a:pPr algn="ctr"/>
            <a:r>
              <a:rPr lang="en-SG" sz="1200" dirty="0"/>
              <a:t>Candidate Model:</a:t>
            </a:r>
          </a:p>
          <a:p>
            <a:pPr algn="ctr"/>
            <a:r>
              <a:rPr lang="en-SG" sz="1200" dirty="0" err="1"/>
              <a:t>keras.model</a:t>
            </a:r>
            <a:endParaRPr lang="en-SG" sz="1200" dirty="0"/>
          </a:p>
        </p:txBody>
      </p:sp>
      <p:cxnSp>
        <p:nvCxnSpPr>
          <p:cNvPr id="23" name="Straight Arrow Connector 22">
            <a:extLst>
              <a:ext uri="{FF2B5EF4-FFF2-40B4-BE49-F238E27FC236}">
                <a16:creationId xmlns:a16="http://schemas.microsoft.com/office/drawing/2014/main" id="{91287CAC-DA75-4699-A35B-62C86CEAC4BD}"/>
              </a:ext>
            </a:extLst>
          </p:cNvPr>
          <p:cNvCxnSpPr>
            <a:stCxn id="5" idx="3"/>
            <a:endCxn id="20" idx="1"/>
          </p:cNvCxnSpPr>
          <p:nvPr/>
        </p:nvCxnSpPr>
        <p:spPr>
          <a:xfrm flipV="1">
            <a:off x="1777693" y="2310237"/>
            <a:ext cx="2625974" cy="87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B10D79B4-BABC-4F66-91D2-B56B5D6D25C6}"/>
              </a:ext>
            </a:extLst>
          </p:cNvPr>
          <p:cNvCxnSpPr>
            <a:cxnSpLocks/>
            <a:stCxn id="10" idx="3"/>
            <a:endCxn id="21" idx="1"/>
          </p:cNvCxnSpPr>
          <p:nvPr/>
        </p:nvCxnSpPr>
        <p:spPr>
          <a:xfrm>
            <a:off x="1777693" y="5399243"/>
            <a:ext cx="25654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18AE6FED-5585-4C5A-9A4B-90B981FF85A1}"/>
              </a:ext>
            </a:extLst>
          </p:cNvPr>
          <p:cNvSpPr/>
          <p:nvPr/>
        </p:nvSpPr>
        <p:spPr>
          <a:xfrm>
            <a:off x="7422532" y="2702116"/>
            <a:ext cx="1090583" cy="13932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rtlCol="0" anchor="ctr">
            <a:noAutofit/>
          </a:bodyPr>
          <a:lstStyle/>
          <a:p>
            <a:pPr algn="ctr"/>
            <a:r>
              <a:rPr lang="en-SG" sz="1200" dirty="0"/>
              <a:t>Retrieval Model</a:t>
            </a:r>
          </a:p>
          <a:p>
            <a:pPr algn="ctr"/>
            <a:r>
              <a:rPr lang="en-SG" sz="1200" dirty="0" err="1"/>
              <a:t>Tfrs.Model</a:t>
            </a:r>
            <a:endParaRPr lang="en-SG" sz="1200" dirty="0"/>
          </a:p>
        </p:txBody>
      </p:sp>
      <p:cxnSp>
        <p:nvCxnSpPr>
          <p:cNvPr id="31" name="Straight Arrow Connector 30">
            <a:extLst>
              <a:ext uri="{FF2B5EF4-FFF2-40B4-BE49-F238E27FC236}">
                <a16:creationId xmlns:a16="http://schemas.microsoft.com/office/drawing/2014/main" id="{7CC59D21-3343-48AF-9386-4ADC57C4A3E3}"/>
              </a:ext>
            </a:extLst>
          </p:cNvPr>
          <p:cNvCxnSpPr>
            <a:cxnSpLocks/>
            <a:stCxn id="20" idx="3"/>
            <a:endCxn id="114" idx="1"/>
          </p:cNvCxnSpPr>
          <p:nvPr/>
        </p:nvCxnSpPr>
        <p:spPr>
          <a:xfrm>
            <a:off x="5494250" y="2310237"/>
            <a:ext cx="627701" cy="322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1D1377EB-ABA5-4444-85E1-3D540A88A1AA}"/>
              </a:ext>
            </a:extLst>
          </p:cNvPr>
          <p:cNvCxnSpPr>
            <a:cxnSpLocks/>
            <a:stCxn id="21" idx="3"/>
            <a:endCxn id="115" idx="1"/>
          </p:cNvCxnSpPr>
          <p:nvPr/>
        </p:nvCxnSpPr>
        <p:spPr>
          <a:xfrm flipV="1">
            <a:off x="5433713" y="4550241"/>
            <a:ext cx="688238" cy="8490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0AE7C3A9-2FAB-4B1C-B47A-6F1B31AE0086}"/>
              </a:ext>
            </a:extLst>
          </p:cNvPr>
          <p:cNvSpPr/>
          <p:nvPr/>
        </p:nvSpPr>
        <p:spPr>
          <a:xfrm>
            <a:off x="1279450" y="20555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StringLookup</a:t>
            </a:r>
            <a:endParaRPr lang="en-SG" sz="1200" dirty="0"/>
          </a:p>
        </p:txBody>
      </p:sp>
      <p:sp>
        <p:nvSpPr>
          <p:cNvPr id="37" name="Rectangle 36">
            <a:extLst>
              <a:ext uri="{FF2B5EF4-FFF2-40B4-BE49-F238E27FC236}">
                <a16:creationId xmlns:a16="http://schemas.microsoft.com/office/drawing/2014/main" id="{5AD3B7EA-2419-440B-98BC-305D6A8486F7}"/>
              </a:ext>
            </a:extLst>
          </p:cNvPr>
          <p:cNvSpPr/>
          <p:nvPr/>
        </p:nvSpPr>
        <p:spPr>
          <a:xfrm>
            <a:off x="1705780" y="20555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Embedding</a:t>
            </a:r>
          </a:p>
        </p:txBody>
      </p:sp>
      <p:sp>
        <p:nvSpPr>
          <p:cNvPr id="38" name="Rectangle 37">
            <a:extLst>
              <a:ext uri="{FF2B5EF4-FFF2-40B4-BE49-F238E27FC236}">
                <a16:creationId xmlns:a16="http://schemas.microsoft.com/office/drawing/2014/main" id="{67702EE9-FC48-4E5B-979F-E0CC0ED75E33}"/>
              </a:ext>
            </a:extLst>
          </p:cNvPr>
          <p:cNvSpPr/>
          <p:nvPr/>
        </p:nvSpPr>
        <p:spPr>
          <a:xfrm>
            <a:off x="853120" y="20555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Srch</a:t>
            </a:r>
            <a:r>
              <a:rPr lang="en-SG" sz="1200" dirty="0"/>
              <a:t> Children</a:t>
            </a:r>
          </a:p>
        </p:txBody>
      </p:sp>
      <p:cxnSp>
        <p:nvCxnSpPr>
          <p:cNvPr id="39" name="Straight Arrow Connector 38">
            <a:extLst>
              <a:ext uri="{FF2B5EF4-FFF2-40B4-BE49-F238E27FC236}">
                <a16:creationId xmlns:a16="http://schemas.microsoft.com/office/drawing/2014/main" id="{8E831650-B737-4978-BAE5-9F8DB1480D8F}"/>
              </a:ext>
            </a:extLst>
          </p:cNvPr>
          <p:cNvCxnSpPr>
            <a:stCxn id="38" idx="3"/>
            <a:endCxn id="36" idx="1"/>
          </p:cNvCxnSpPr>
          <p:nvPr/>
        </p:nvCxnSpPr>
        <p:spPr>
          <a:xfrm>
            <a:off x="1077433" y="25497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A284963E-9A11-4F9A-9BD8-ADE0F4440EDD}"/>
              </a:ext>
            </a:extLst>
          </p:cNvPr>
          <p:cNvCxnSpPr>
            <a:stCxn id="36" idx="3"/>
            <a:endCxn id="37" idx="1"/>
          </p:cNvCxnSpPr>
          <p:nvPr/>
        </p:nvCxnSpPr>
        <p:spPr>
          <a:xfrm flipV="1">
            <a:off x="1503763" y="25497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5B0A0972-7742-423B-ACE4-F999E729AC20}"/>
              </a:ext>
            </a:extLst>
          </p:cNvPr>
          <p:cNvSpPr/>
          <p:nvPr/>
        </p:nvSpPr>
        <p:spPr>
          <a:xfrm>
            <a:off x="1431850" y="22079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StringLookup</a:t>
            </a:r>
            <a:endParaRPr lang="en-SG" sz="1200" dirty="0"/>
          </a:p>
        </p:txBody>
      </p:sp>
      <p:sp>
        <p:nvSpPr>
          <p:cNvPr id="42" name="Rectangle 41">
            <a:extLst>
              <a:ext uri="{FF2B5EF4-FFF2-40B4-BE49-F238E27FC236}">
                <a16:creationId xmlns:a16="http://schemas.microsoft.com/office/drawing/2014/main" id="{ED3EF10A-180B-44D2-BAC8-EABAB3748DF7}"/>
              </a:ext>
            </a:extLst>
          </p:cNvPr>
          <p:cNvSpPr/>
          <p:nvPr/>
        </p:nvSpPr>
        <p:spPr>
          <a:xfrm>
            <a:off x="1858180" y="22079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Embedding</a:t>
            </a:r>
          </a:p>
        </p:txBody>
      </p:sp>
      <p:sp>
        <p:nvSpPr>
          <p:cNvPr id="43" name="Rectangle 42">
            <a:extLst>
              <a:ext uri="{FF2B5EF4-FFF2-40B4-BE49-F238E27FC236}">
                <a16:creationId xmlns:a16="http://schemas.microsoft.com/office/drawing/2014/main" id="{1ED349C5-FCFE-4A8B-AE77-1192914F4050}"/>
              </a:ext>
            </a:extLst>
          </p:cNvPr>
          <p:cNvSpPr/>
          <p:nvPr/>
        </p:nvSpPr>
        <p:spPr>
          <a:xfrm>
            <a:off x="1005520" y="22079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a:t>Is Package</a:t>
            </a:r>
          </a:p>
        </p:txBody>
      </p:sp>
      <p:cxnSp>
        <p:nvCxnSpPr>
          <p:cNvPr id="44" name="Straight Arrow Connector 43">
            <a:extLst>
              <a:ext uri="{FF2B5EF4-FFF2-40B4-BE49-F238E27FC236}">
                <a16:creationId xmlns:a16="http://schemas.microsoft.com/office/drawing/2014/main" id="{FEEA83DE-6781-44E1-B417-360444B365E0}"/>
              </a:ext>
            </a:extLst>
          </p:cNvPr>
          <p:cNvCxnSpPr>
            <a:stCxn id="43" idx="3"/>
            <a:endCxn id="41" idx="1"/>
          </p:cNvCxnSpPr>
          <p:nvPr/>
        </p:nvCxnSpPr>
        <p:spPr>
          <a:xfrm>
            <a:off x="1229833" y="27021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D2CD8FA5-7D48-4E53-B416-994DDF47AA0B}"/>
              </a:ext>
            </a:extLst>
          </p:cNvPr>
          <p:cNvCxnSpPr>
            <a:stCxn id="41" idx="3"/>
            <a:endCxn id="42" idx="1"/>
          </p:cNvCxnSpPr>
          <p:nvPr/>
        </p:nvCxnSpPr>
        <p:spPr>
          <a:xfrm flipV="1">
            <a:off x="1656163" y="27021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9F1F968E-8094-4BD5-B6F5-6CF2C0B5847F}"/>
              </a:ext>
            </a:extLst>
          </p:cNvPr>
          <p:cNvSpPr/>
          <p:nvPr/>
        </p:nvSpPr>
        <p:spPr>
          <a:xfrm>
            <a:off x="1584250" y="23603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StringLookup</a:t>
            </a:r>
            <a:endParaRPr lang="en-SG" sz="1200" dirty="0"/>
          </a:p>
        </p:txBody>
      </p:sp>
      <p:sp>
        <p:nvSpPr>
          <p:cNvPr id="47" name="Rectangle 46">
            <a:extLst>
              <a:ext uri="{FF2B5EF4-FFF2-40B4-BE49-F238E27FC236}">
                <a16:creationId xmlns:a16="http://schemas.microsoft.com/office/drawing/2014/main" id="{5B87A94C-8206-436E-ACF6-711B6247B13D}"/>
              </a:ext>
            </a:extLst>
          </p:cNvPr>
          <p:cNvSpPr/>
          <p:nvPr/>
        </p:nvSpPr>
        <p:spPr>
          <a:xfrm>
            <a:off x="2010580" y="23603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Embedding</a:t>
            </a:r>
          </a:p>
        </p:txBody>
      </p:sp>
      <p:sp>
        <p:nvSpPr>
          <p:cNvPr id="48" name="Rectangle 47">
            <a:extLst>
              <a:ext uri="{FF2B5EF4-FFF2-40B4-BE49-F238E27FC236}">
                <a16:creationId xmlns:a16="http://schemas.microsoft.com/office/drawing/2014/main" id="{C682843A-69FC-41BE-9C12-CDBC779C5495}"/>
              </a:ext>
            </a:extLst>
          </p:cNvPr>
          <p:cNvSpPr/>
          <p:nvPr/>
        </p:nvSpPr>
        <p:spPr>
          <a:xfrm>
            <a:off x="1157920" y="23603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a:t>Is Mobile</a:t>
            </a:r>
          </a:p>
        </p:txBody>
      </p:sp>
      <p:cxnSp>
        <p:nvCxnSpPr>
          <p:cNvPr id="49" name="Straight Arrow Connector 48">
            <a:extLst>
              <a:ext uri="{FF2B5EF4-FFF2-40B4-BE49-F238E27FC236}">
                <a16:creationId xmlns:a16="http://schemas.microsoft.com/office/drawing/2014/main" id="{DC003A53-828A-4720-BCB2-99A88785B221}"/>
              </a:ext>
            </a:extLst>
          </p:cNvPr>
          <p:cNvCxnSpPr>
            <a:cxnSpLocks/>
            <a:stCxn id="48" idx="3"/>
            <a:endCxn id="46" idx="1"/>
          </p:cNvCxnSpPr>
          <p:nvPr/>
        </p:nvCxnSpPr>
        <p:spPr>
          <a:xfrm>
            <a:off x="1382233" y="28545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EA01C3CD-540E-4B74-A23B-E0D8C98AACC4}"/>
              </a:ext>
            </a:extLst>
          </p:cNvPr>
          <p:cNvCxnSpPr>
            <a:stCxn id="46" idx="3"/>
            <a:endCxn id="47" idx="1"/>
          </p:cNvCxnSpPr>
          <p:nvPr/>
        </p:nvCxnSpPr>
        <p:spPr>
          <a:xfrm flipV="1">
            <a:off x="1808563" y="28545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CAD63F4A-A95A-4812-8D99-7431241AA7F9}"/>
              </a:ext>
            </a:extLst>
          </p:cNvPr>
          <p:cNvSpPr/>
          <p:nvPr/>
        </p:nvSpPr>
        <p:spPr>
          <a:xfrm>
            <a:off x="1765746" y="25127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StringLookup</a:t>
            </a:r>
            <a:endParaRPr lang="en-SG" sz="1200" dirty="0"/>
          </a:p>
        </p:txBody>
      </p:sp>
      <p:sp>
        <p:nvSpPr>
          <p:cNvPr id="52" name="Rectangle 51">
            <a:extLst>
              <a:ext uri="{FF2B5EF4-FFF2-40B4-BE49-F238E27FC236}">
                <a16:creationId xmlns:a16="http://schemas.microsoft.com/office/drawing/2014/main" id="{D799FC6C-4EEE-4DC3-87E8-F7E035D6CD79}"/>
              </a:ext>
            </a:extLst>
          </p:cNvPr>
          <p:cNvSpPr/>
          <p:nvPr/>
        </p:nvSpPr>
        <p:spPr>
          <a:xfrm>
            <a:off x="2162980" y="25127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Embedding</a:t>
            </a:r>
          </a:p>
        </p:txBody>
      </p:sp>
      <p:sp>
        <p:nvSpPr>
          <p:cNvPr id="53" name="Rectangle 52">
            <a:extLst>
              <a:ext uri="{FF2B5EF4-FFF2-40B4-BE49-F238E27FC236}">
                <a16:creationId xmlns:a16="http://schemas.microsoft.com/office/drawing/2014/main" id="{A7613CF4-F86D-4A8B-84D7-E514717BDBC4}"/>
              </a:ext>
            </a:extLst>
          </p:cNvPr>
          <p:cNvSpPr/>
          <p:nvPr/>
        </p:nvSpPr>
        <p:spPr>
          <a:xfrm>
            <a:off x="1339416" y="25127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a:t>User ID</a:t>
            </a:r>
          </a:p>
        </p:txBody>
      </p:sp>
      <p:cxnSp>
        <p:nvCxnSpPr>
          <p:cNvPr id="54" name="Straight Arrow Connector 53">
            <a:extLst>
              <a:ext uri="{FF2B5EF4-FFF2-40B4-BE49-F238E27FC236}">
                <a16:creationId xmlns:a16="http://schemas.microsoft.com/office/drawing/2014/main" id="{0B0221E9-B1EE-4C79-981B-5685D86094B9}"/>
              </a:ext>
            </a:extLst>
          </p:cNvPr>
          <p:cNvCxnSpPr>
            <a:stCxn id="53" idx="3"/>
            <a:endCxn id="51" idx="1"/>
          </p:cNvCxnSpPr>
          <p:nvPr/>
        </p:nvCxnSpPr>
        <p:spPr>
          <a:xfrm>
            <a:off x="1563729" y="30069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B66D39DE-02B3-449C-9070-FA2B18B8CF41}"/>
              </a:ext>
            </a:extLst>
          </p:cNvPr>
          <p:cNvCxnSpPr>
            <a:stCxn id="51" idx="3"/>
            <a:endCxn id="52" idx="1"/>
          </p:cNvCxnSpPr>
          <p:nvPr/>
        </p:nvCxnSpPr>
        <p:spPr>
          <a:xfrm flipV="1">
            <a:off x="1990059" y="3006916"/>
            <a:ext cx="17292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Rectangle 58">
            <a:extLst>
              <a:ext uri="{FF2B5EF4-FFF2-40B4-BE49-F238E27FC236}">
                <a16:creationId xmlns:a16="http://schemas.microsoft.com/office/drawing/2014/main" id="{26ACDB63-A08C-443C-B82E-FFE2CAAF6735}"/>
              </a:ext>
            </a:extLst>
          </p:cNvPr>
          <p:cNvSpPr/>
          <p:nvPr/>
        </p:nvSpPr>
        <p:spPr>
          <a:xfrm>
            <a:off x="1736650" y="25127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StringLookup</a:t>
            </a:r>
            <a:endParaRPr lang="en-SG" sz="1200" dirty="0"/>
          </a:p>
        </p:txBody>
      </p:sp>
      <p:sp>
        <p:nvSpPr>
          <p:cNvPr id="60" name="Rectangle 59">
            <a:extLst>
              <a:ext uri="{FF2B5EF4-FFF2-40B4-BE49-F238E27FC236}">
                <a16:creationId xmlns:a16="http://schemas.microsoft.com/office/drawing/2014/main" id="{B7743ED2-505F-4BF7-AECD-5DCED4069175}"/>
              </a:ext>
            </a:extLst>
          </p:cNvPr>
          <p:cNvSpPr/>
          <p:nvPr/>
        </p:nvSpPr>
        <p:spPr>
          <a:xfrm>
            <a:off x="2162980" y="25127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Embedding</a:t>
            </a:r>
          </a:p>
        </p:txBody>
      </p:sp>
      <p:sp>
        <p:nvSpPr>
          <p:cNvPr id="61" name="Rectangle 60">
            <a:extLst>
              <a:ext uri="{FF2B5EF4-FFF2-40B4-BE49-F238E27FC236}">
                <a16:creationId xmlns:a16="http://schemas.microsoft.com/office/drawing/2014/main" id="{5E2AA132-BF05-4912-B13B-9DBBE2770ADB}"/>
              </a:ext>
            </a:extLst>
          </p:cNvPr>
          <p:cNvSpPr/>
          <p:nvPr/>
        </p:nvSpPr>
        <p:spPr>
          <a:xfrm>
            <a:off x="1310320" y="25127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Srch</a:t>
            </a:r>
            <a:r>
              <a:rPr lang="en-SG" sz="1200" dirty="0"/>
              <a:t> Adult</a:t>
            </a:r>
          </a:p>
        </p:txBody>
      </p:sp>
      <p:cxnSp>
        <p:nvCxnSpPr>
          <p:cNvPr id="62" name="Straight Arrow Connector 61">
            <a:extLst>
              <a:ext uri="{FF2B5EF4-FFF2-40B4-BE49-F238E27FC236}">
                <a16:creationId xmlns:a16="http://schemas.microsoft.com/office/drawing/2014/main" id="{B4DB7987-8786-4950-86FC-E8D34F600946}"/>
              </a:ext>
            </a:extLst>
          </p:cNvPr>
          <p:cNvCxnSpPr>
            <a:stCxn id="61" idx="3"/>
            <a:endCxn id="59" idx="1"/>
          </p:cNvCxnSpPr>
          <p:nvPr/>
        </p:nvCxnSpPr>
        <p:spPr>
          <a:xfrm>
            <a:off x="1534633" y="30069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4997DA76-7CFD-42DE-A1D8-98A1C56D0D88}"/>
              </a:ext>
            </a:extLst>
          </p:cNvPr>
          <p:cNvCxnSpPr>
            <a:stCxn id="59" idx="3"/>
            <a:endCxn id="60" idx="1"/>
          </p:cNvCxnSpPr>
          <p:nvPr/>
        </p:nvCxnSpPr>
        <p:spPr>
          <a:xfrm flipV="1">
            <a:off x="1960963" y="30069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54DDA538-FBC3-481A-BE46-24CE1357CB96}"/>
              </a:ext>
            </a:extLst>
          </p:cNvPr>
          <p:cNvSpPr/>
          <p:nvPr/>
        </p:nvSpPr>
        <p:spPr>
          <a:xfrm>
            <a:off x="1889050" y="26651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StringLookup</a:t>
            </a:r>
            <a:endParaRPr lang="en-SG" sz="1200" dirty="0"/>
          </a:p>
        </p:txBody>
      </p:sp>
      <p:sp>
        <p:nvSpPr>
          <p:cNvPr id="65" name="Rectangle 64">
            <a:extLst>
              <a:ext uri="{FF2B5EF4-FFF2-40B4-BE49-F238E27FC236}">
                <a16:creationId xmlns:a16="http://schemas.microsoft.com/office/drawing/2014/main" id="{467E2727-112D-4D5A-83B2-E7E2C6F2BA35}"/>
              </a:ext>
            </a:extLst>
          </p:cNvPr>
          <p:cNvSpPr/>
          <p:nvPr/>
        </p:nvSpPr>
        <p:spPr>
          <a:xfrm>
            <a:off x="2315380" y="26651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Embedding</a:t>
            </a:r>
          </a:p>
        </p:txBody>
      </p:sp>
      <p:sp>
        <p:nvSpPr>
          <p:cNvPr id="66" name="Rectangle 65">
            <a:extLst>
              <a:ext uri="{FF2B5EF4-FFF2-40B4-BE49-F238E27FC236}">
                <a16:creationId xmlns:a16="http://schemas.microsoft.com/office/drawing/2014/main" id="{00CAAA5C-33B3-46B8-A23F-124EC469A5A6}"/>
              </a:ext>
            </a:extLst>
          </p:cNvPr>
          <p:cNvSpPr/>
          <p:nvPr/>
        </p:nvSpPr>
        <p:spPr>
          <a:xfrm>
            <a:off x="1462720" y="26651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a:t>Destination</a:t>
            </a:r>
          </a:p>
        </p:txBody>
      </p:sp>
      <p:cxnSp>
        <p:nvCxnSpPr>
          <p:cNvPr id="67" name="Straight Arrow Connector 66">
            <a:extLst>
              <a:ext uri="{FF2B5EF4-FFF2-40B4-BE49-F238E27FC236}">
                <a16:creationId xmlns:a16="http://schemas.microsoft.com/office/drawing/2014/main" id="{CC26E404-CFA7-41BD-B060-7F53302C3E54}"/>
              </a:ext>
            </a:extLst>
          </p:cNvPr>
          <p:cNvCxnSpPr>
            <a:stCxn id="66" idx="3"/>
            <a:endCxn id="64" idx="1"/>
          </p:cNvCxnSpPr>
          <p:nvPr/>
        </p:nvCxnSpPr>
        <p:spPr>
          <a:xfrm>
            <a:off x="1687033" y="31593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BBB5F8FF-5CF6-4C2D-91B8-3F896E289D2A}"/>
              </a:ext>
            </a:extLst>
          </p:cNvPr>
          <p:cNvCxnSpPr>
            <a:stCxn id="64" idx="3"/>
            <a:endCxn id="65" idx="1"/>
          </p:cNvCxnSpPr>
          <p:nvPr/>
        </p:nvCxnSpPr>
        <p:spPr>
          <a:xfrm flipV="1">
            <a:off x="2113363" y="31593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23B83A9A-73CE-4A07-8880-09F659C1C250}"/>
              </a:ext>
            </a:extLst>
          </p:cNvPr>
          <p:cNvSpPr/>
          <p:nvPr/>
        </p:nvSpPr>
        <p:spPr>
          <a:xfrm>
            <a:off x="2041450" y="28175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StringLookup</a:t>
            </a:r>
            <a:endParaRPr lang="en-SG" sz="1200" dirty="0"/>
          </a:p>
        </p:txBody>
      </p:sp>
      <p:sp>
        <p:nvSpPr>
          <p:cNvPr id="70" name="Rectangle 69">
            <a:extLst>
              <a:ext uri="{FF2B5EF4-FFF2-40B4-BE49-F238E27FC236}">
                <a16:creationId xmlns:a16="http://schemas.microsoft.com/office/drawing/2014/main" id="{0E34665F-1FC7-4B69-A386-77ADBF7A3045}"/>
              </a:ext>
            </a:extLst>
          </p:cNvPr>
          <p:cNvSpPr/>
          <p:nvPr/>
        </p:nvSpPr>
        <p:spPr>
          <a:xfrm>
            <a:off x="2467780" y="28175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Embedding</a:t>
            </a:r>
          </a:p>
        </p:txBody>
      </p:sp>
      <p:sp>
        <p:nvSpPr>
          <p:cNvPr id="71" name="Rectangle 70">
            <a:extLst>
              <a:ext uri="{FF2B5EF4-FFF2-40B4-BE49-F238E27FC236}">
                <a16:creationId xmlns:a16="http://schemas.microsoft.com/office/drawing/2014/main" id="{F0B3D548-ECE9-4089-91D1-1B4BE05D75E7}"/>
              </a:ext>
            </a:extLst>
          </p:cNvPr>
          <p:cNvSpPr/>
          <p:nvPr/>
        </p:nvSpPr>
        <p:spPr>
          <a:xfrm>
            <a:off x="1615120" y="28175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a:t>User Location</a:t>
            </a:r>
          </a:p>
        </p:txBody>
      </p:sp>
      <p:cxnSp>
        <p:nvCxnSpPr>
          <p:cNvPr id="72" name="Straight Arrow Connector 71">
            <a:extLst>
              <a:ext uri="{FF2B5EF4-FFF2-40B4-BE49-F238E27FC236}">
                <a16:creationId xmlns:a16="http://schemas.microsoft.com/office/drawing/2014/main" id="{857FAADD-7C84-4FE3-A73D-A8B0137F5E99}"/>
              </a:ext>
            </a:extLst>
          </p:cNvPr>
          <p:cNvCxnSpPr>
            <a:stCxn id="71" idx="3"/>
            <a:endCxn id="69" idx="1"/>
          </p:cNvCxnSpPr>
          <p:nvPr/>
        </p:nvCxnSpPr>
        <p:spPr>
          <a:xfrm>
            <a:off x="1839433" y="33117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8F744753-86C2-45B9-BF61-BF411425F5F7}"/>
              </a:ext>
            </a:extLst>
          </p:cNvPr>
          <p:cNvCxnSpPr>
            <a:stCxn id="69" idx="3"/>
            <a:endCxn id="70" idx="1"/>
          </p:cNvCxnSpPr>
          <p:nvPr/>
        </p:nvCxnSpPr>
        <p:spPr>
          <a:xfrm flipV="1">
            <a:off x="2265763" y="33117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4" name="Rectangle 73">
            <a:extLst>
              <a:ext uri="{FF2B5EF4-FFF2-40B4-BE49-F238E27FC236}">
                <a16:creationId xmlns:a16="http://schemas.microsoft.com/office/drawing/2014/main" id="{5EDA4886-AA0C-4CC8-A5C9-875378ED2BE8}"/>
              </a:ext>
            </a:extLst>
          </p:cNvPr>
          <p:cNvSpPr/>
          <p:nvPr/>
        </p:nvSpPr>
        <p:spPr>
          <a:xfrm>
            <a:off x="2193850" y="29699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err="1"/>
              <a:t>StringLookup</a:t>
            </a:r>
            <a:endParaRPr lang="en-SG" sz="1200" dirty="0"/>
          </a:p>
        </p:txBody>
      </p:sp>
      <p:sp>
        <p:nvSpPr>
          <p:cNvPr id="75" name="Rectangle 74">
            <a:extLst>
              <a:ext uri="{FF2B5EF4-FFF2-40B4-BE49-F238E27FC236}">
                <a16:creationId xmlns:a16="http://schemas.microsoft.com/office/drawing/2014/main" id="{7A79A4BE-3B59-43F6-8B1A-A2B3ED6DA5AC}"/>
              </a:ext>
            </a:extLst>
          </p:cNvPr>
          <p:cNvSpPr/>
          <p:nvPr/>
        </p:nvSpPr>
        <p:spPr>
          <a:xfrm>
            <a:off x="2620180" y="29699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Embedding</a:t>
            </a:r>
          </a:p>
        </p:txBody>
      </p:sp>
      <p:sp>
        <p:nvSpPr>
          <p:cNvPr id="76" name="Rectangle 75">
            <a:extLst>
              <a:ext uri="{FF2B5EF4-FFF2-40B4-BE49-F238E27FC236}">
                <a16:creationId xmlns:a16="http://schemas.microsoft.com/office/drawing/2014/main" id="{3A2EFC67-AFA8-4F5C-9BCD-4CF5F4EFB98B}"/>
              </a:ext>
            </a:extLst>
          </p:cNvPr>
          <p:cNvSpPr/>
          <p:nvPr/>
        </p:nvSpPr>
        <p:spPr>
          <a:xfrm>
            <a:off x="1767520" y="29699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1200" dirty="0"/>
              <a:t>User ID</a:t>
            </a:r>
          </a:p>
        </p:txBody>
      </p:sp>
      <p:cxnSp>
        <p:nvCxnSpPr>
          <p:cNvPr id="77" name="Straight Arrow Connector 76">
            <a:extLst>
              <a:ext uri="{FF2B5EF4-FFF2-40B4-BE49-F238E27FC236}">
                <a16:creationId xmlns:a16="http://schemas.microsoft.com/office/drawing/2014/main" id="{A2541619-FFFC-4EB5-9A82-F2AC128779BA}"/>
              </a:ext>
            </a:extLst>
          </p:cNvPr>
          <p:cNvCxnSpPr>
            <a:stCxn id="76" idx="3"/>
            <a:endCxn id="74" idx="1"/>
          </p:cNvCxnSpPr>
          <p:nvPr/>
        </p:nvCxnSpPr>
        <p:spPr>
          <a:xfrm>
            <a:off x="1991833" y="34641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A00EE0C0-2DCF-4919-8F8F-B7DC292F167E}"/>
              </a:ext>
            </a:extLst>
          </p:cNvPr>
          <p:cNvCxnSpPr>
            <a:stCxn id="74" idx="3"/>
            <a:endCxn id="75" idx="1"/>
          </p:cNvCxnSpPr>
          <p:nvPr/>
        </p:nvCxnSpPr>
        <p:spPr>
          <a:xfrm flipV="1">
            <a:off x="2418163" y="34641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432A5BF5-470A-4070-AD3E-0C6A42DFF10E}"/>
              </a:ext>
            </a:extLst>
          </p:cNvPr>
          <p:cNvCxnSpPr>
            <a:cxnSpLocks/>
            <a:stCxn id="75" idx="3"/>
            <a:endCxn id="20" idx="1"/>
          </p:cNvCxnSpPr>
          <p:nvPr/>
        </p:nvCxnSpPr>
        <p:spPr>
          <a:xfrm flipV="1">
            <a:off x="2844493" y="2310237"/>
            <a:ext cx="1559174" cy="11538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a:extLst>
              <a:ext uri="{FF2B5EF4-FFF2-40B4-BE49-F238E27FC236}">
                <a16:creationId xmlns:a16="http://schemas.microsoft.com/office/drawing/2014/main" id="{8235232B-2003-40A1-B71D-6EB4D6000525}"/>
              </a:ext>
            </a:extLst>
          </p:cNvPr>
          <p:cNvCxnSpPr>
            <a:cxnSpLocks/>
            <a:stCxn id="70" idx="3"/>
            <a:endCxn id="20" idx="1"/>
          </p:cNvCxnSpPr>
          <p:nvPr/>
        </p:nvCxnSpPr>
        <p:spPr>
          <a:xfrm flipV="1">
            <a:off x="2692093" y="2310237"/>
            <a:ext cx="1711574" cy="10014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20C8B87C-2514-4239-AADF-95B2BB3F5211}"/>
              </a:ext>
            </a:extLst>
          </p:cNvPr>
          <p:cNvCxnSpPr>
            <a:cxnSpLocks/>
            <a:stCxn id="65" idx="3"/>
            <a:endCxn id="20" idx="1"/>
          </p:cNvCxnSpPr>
          <p:nvPr/>
        </p:nvCxnSpPr>
        <p:spPr>
          <a:xfrm flipV="1">
            <a:off x="2539693" y="2310237"/>
            <a:ext cx="1863974" cy="849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F00A3B2F-1FE9-4AEF-A8BA-2617D8DBCE95}"/>
              </a:ext>
            </a:extLst>
          </p:cNvPr>
          <p:cNvCxnSpPr>
            <a:cxnSpLocks/>
            <a:endCxn id="20" idx="1"/>
          </p:cNvCxnSpPr>
          <p:nvPr/>
        </p:nvCxnSpPr>
        <p:spPr>
          <a:xfrm flipV="1">
            <a:off x="2287958" y="2310237"/>
            <a:ext cx="2115709" cy="4418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a:extLst>
              <a:ext uri="{FF2B5EF4-FFF2-40B4-BE49-F238E27FC236}">
                <a16:creationId xmlns:a16="http://schemas.microsoft.com/office/drawing/2014/main" id="{E48707D1-C83A-47D0-8707-E40450A1FA4E}"/>
              </a:ext>
            </a:extLst>
          </p:cNvPr>
          <p:cNvCxnSpPr>
            <a:cxnSpLocks/>
            <a:endCxn id="20" idx="1"/>
          </p:cNvCxnSpPr>
          <p:nvPr/>
        </p:nvCxnSpPr>
        <p:spPr>
          <a:xfrm flipV="1">
            <a:off x="1666327" y="2310237"/>
            <a:ext cx="2737340" cy="205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BF1E5513-7538-4F0A-A070-6B932FD581F5}"/>
              </a:ext>
            </a:extLst>
          </p:cNvPr>
          <p:cNvCxnSpPr>
            <a:cxnSpLocks/>
            <a:stCxn id="64" idx="0"/>
            <a:endCxn id="20" idx="1"/>
          </p:cNvCxnSpPr>
          <p:nvPr/>
        </p:nvCxnSpPr>
        <p:spPr>
          <a:xfrm flipV="1">
            <a:off x="2001207" y="2310237"/>
            <a:ext cx="2402460" cy="3549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07852C1A-41D2-48D9-B4DC-AE2529E1AC6D}"/>
              </a:ext>
            </a:extLst>
          </p:cNvPr>
          <p:cNvCxnSpPr>
            <a:cxnSpLocks/>
          </p:cNvCxnSpPr>
          <p:nvPr/>
        </p:nvCxnSpPr>
        <p:spPr>
          <a:xfrm flipV="1">
            <a:off x="1919920" y="2390718"/>
            <a:ext cx="2386000" cy="5399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4" name="Rectangle 113">
            <a:extLst>
              <a:ext uri="{FF2B5EF4-FFF2-40B4-BE49-F238E27FC236}">
                <a16:creationId xmlns:a16="http://schemas.microsoft.com/office/drawing/2014/main" id="{71CDD09D-A420-4C76-B593-7F08480A372F}"/>
              </a:ext>
            </a:extLst>
          </p:cNvPr>
          <p:cNvSpPr/>
          <p:nvPr/>
        </p:nvSpPr>
        <p:spPr>
          <a:xfrm>
            <a:off x="6121951" y="2138246"/>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Dense</a:t>
            </a:r>
          </a:p>
        </p:txBody>
      </p:sp>
      <p:sp>
        <p:nvSpPr>
          <p:cNvPr id="115" name="Rectangle 114">
            <a:extLst>
              <a:ext uri="{FF2B5EF4-FFF2-40B4-BE49-F238E27FC236}">
                <a16:creationId xmlns:a16="http://schemas.microsoft.com/office/drawing/2014/main" id="{66F645A8-B11F-49BE-B74F-504D811E5693}"/>
              </a:ext>
            </a:extLst>
          </p:cNvPr>
          <p:cNvSpPr/>
          <p:nvPr/>
        </p:nvSpPr>
        <p:spPr>
          <a:xfrm>
            <a:off x="6121951" y="4056075"/>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1200" dirty="0"/>
              <a:t>Dense</a:t>
            </a:r>
          </a:p>
        </p:txBody>
      </p:sp>
      <p:cxnSp>
        <p:nvCxnSpPr>
          <p:cNvPr id="117" name="Straight Arrow Connector 116">
            <a:extLst>
              <a:ext uri="{FF2B5EF4-FFF2-40B4-BE49-F238E27FC236}">
                <a16:creationId xmlns:a16="http://schemas.microsoft.com/office/drawing/2014/main" id="{0A93D9FD-FA6D-4615-B4CB-BF227824904B}"/>
              </a:ext>
            </a:extLst>
          </p:cNvPr>
          <p:cNvCxnSpPr>
            <a:cxnSpLocks/>
            <a:stCxn id="115" idx="3"/>
            <a:endCxn id="29" idx="1"/>
          </p:cNvCxnSpPr>
          <p:nvPr/>
        </p:nvCxnSpPr>
        <p:spPr>
          <a:xfrm flipV="1">
            <a:off x="6346264" y="3398718"/>
            <a:ext cx="1076268" cy="11515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0" name="Straight Arrow Connector 119">
            <a:extLst>
              <a:ext uri="{FF2B5EF4-FFF2-40B4-BE49-F238E27FC236}">
                <a16:creationId xmlns:a16="http://schemas.microsoft.com/office/drawing/2014/main" id="{45E17218-1803-4B23-9B47-6DBCA8DC10C6}"/>
              </a:ext>
            </a:extLst>
          </p:cNvPr>
          <p:cNvCxnSpPr>
            <a:cxnSpLocks/>
            <a:stCxn id="114" idx="3"/>
            <a:endCxn id="29" idx="1"/>
          </p:cNvCxnSpPr>
          <p:nvPr/>
        </p:nvCxnSpPr>
        <p:spPr>
          <a:xfrm>
            <a:off x="6346264" y="2632412"/>
            <a:ext cx="1076268" cy="7663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22" name="Picture 121">
            <a:extLst>
              <a:ext uri="{FF2B5EF4-FFF2-40B4-BE49-F238E27FC236}">
                <a16:creationId xmlns:a16="http://schemas.microsoft.com/office/drawing/2014/main" id="{440FCC2F-18C5-4637-8912-BAEAAEBF5216}"/>
              </a:ext>
            </a:extLst>
          </p:cNvPr>
          <p:cNvPicPr>
            <a:picLocks noChangeAspect="1"/>
          </p:cNvPicPr>
          <p:nvPr/>
        </p:nvPicPr>
        <p:blipFill rotWithShape="1">
          <a:blip r:embed="rId2"/>
          <a:srcRect t="5200" b="12242"/>
          <a:stretch/>
        </p:blipFill>
        <p:spPr>
          <a:xfrm>
            <a:off x="8652637" y="3501082"/>
            <a:ext cx="3131298" cy="2594762"/>
          </a:xfrm>
          <a:prstGeom prst="rect">
            <a:avLst/>
          </a:prstGeom>
        </p:spPr>
      </p:pic>
      <p:sp>
        <p:nvSpPr>
          <p:cNvPr id="129" name="Title 1">
            <a:extLst>
              <a:ext uri="{FF2B5EF4-FFF2-40B4-BE49-F238E27FC236}">
                <a16:creationId xmlns:a16="http://schemas.microsoft.com/office/drawing/2014/main" id="{198397FE-F197-490F-90DA-8013859E9D0A}"/>
              </a:ext>
            </a:extLst>
          </p:cNvPr>
          <p:cNvSpPr txBox="1">
            <a:spLocks/>
          </p:cNvSpPr>
          <p:nvPr/>
        </p:nvSpPr>
        <p:spPr>
          <a:xfrm>
            <a:off x="9205012" y="2583351"/>
            <a:ext cx="2257615" cy="709540"/>
          </a:xfrm>
          <a:prstGeom prst="rect">
            <a:avLst/>
          </a:prstGeom>
        </p:spPr>
        <p:txBody>
          <a:bodyPr vert="horz" lIns="91440" tIns="45720" rIns="91440" bIns="45720" rtlCol="0" anchor="b">
            <a:normAutofit fontScale="975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SG" sz="900" dirty="0"/>
              <a:t>Model graph from </a:t>
            </a:r>
            <a:r>
              <a:rPr lang="en-SG" sz="900" dirty="0" err="1"/>
              <a:t>tensorboard</a:t>
            </a:r>
            <a:endParaRPr lang="en-SG" sz="900" dirty="0"/>
          </a:p>
        </p:txBody>
      </p:sp>
    </p:spTree>
    <p:extLst>
      <p:ext uri="{BB962C8B-B14F-4D97-AF65-F5344CB8AC3E}">
        <p14:creationId xmlns:p14="http://schemas.microsoft.com/office/powerpoint/2010/main" val="1623878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987396-C923-4AD1-BB18-02C5514344D8}"/>
              </a:ext>
            </a:extLst>
          </p:cNvPr>
          <p:cNvPicPr>
            <a:picLocks noChangeAspect="1"/>
          </p:cNvPicPr>
          <p:nvPr/>
        </p:nvPicPr>
        <p:blipFill>
          <a:blip r:embed="rId2"/>
          <a:stretch>
            <a:fillRect/>
          </a:stretch>
        </p:blipFill>
        <p:spPr>
          <a:xfrm>
            <a:off x="357446" y="0"/>
            <a:ext cx="11306470" cy="6756037"/>
          </a:xfrm>
          <a:prstGeom prst="rect">
            <a:avLst/>
          </a:prstGeom>
        </p:spPr>
      </p:pic>
    </p:spTree>
    <p:extLst>
      <p:ext uri="{BB962C8B-B14F-4D97-AF65-F5344CB8AC3E}">
        <p14:creationId xmlns:p14="http://schemas.microsoft.com/office/powerpoint/2010/main" val="42266092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4C831-605B-4E18-BA3D-B95B61B2E856}"/>
              </a:ext>
            </a:extLst>
          </p:cNvPr>
          <p:cNvSpPr>
            <a:spLocks noGrp="1"/>
          </p:cNvSpPr>
          <p:nvPr>
            <p:ph type="title"/>
          </p:nvPr>
        </p:nvSpPr>
        <p:spPr>
          <a:xfrm>
            <a:off x="581192" y="702156"/>
            <a:ext cx="11029616" cy="608669"/>
          </a:xfrm>
        </p:spPr>
        <p:txBody>
          <a:bodyPr/>
          <a:lstStyle/>
          <a:p>
            <a:r>
              <a:rPr lang="en-SG" dirty="0"/>
              <a:t>FURTHER IMPROVEMENTS</a:t>
            </a:r>
          </a:p>
        </p:txBody>
      </p:sp>
      <p:sp>
        <p:nvSpPr>
          <p:cNvPr id="6" name="TextBox 5">
            <a:extLst>
              <a:ext uri="{FF2B5EF4-FFF2-40B4-BE49-F238E27FC236}">
                <a16:creationId xmlns:a16="http://schemas.microsoft.com/office/drawing/2014/main" id="{C27A5CF9-D136-4D23-956E-65F5B4A9018A}"/>
              </a:ext>
            </a:extLst>
          </p:cNvPr>
          <p:cNvSpPr txBox="1"/>
          <p:nvPr/>
        </p:nvSpPr>
        <p:spPr>
          <a:xfrm>
            <a:off x="292068" y="2758956"/>
            <a:ext cx="5039278" cy="1169551"/>
          </a:xfrm>
          <a:prstGeom prst="rect">
            <a:avLst/>
          </a:prstGeom>
          <a:noFill/>
        </p:spPr>
        <p:txBody>
          <a:bodyPr wrap="square">
            <a:spAutoFit/>
          </a:bodyPr>
          <a:lstStyle/>
          <a:p>
            <a:r>
              <a:rPr lang="en-US" sz="1400" b="1" dirty="0">
                <a:latin typeface="Calibri" panose="020F0502020204030204" pitchFamily="34" charset="0"/>
                <a:cs typeface="Calibri" panose="020F0502020204030204" pitchFamily="34" charset="0"/>
              </a:rPr>
              <a:t>TensorFlow Recommendation System</a:t>
            </a:r>
          </a:p>
          <a:p>
            <a:r>
              <a:rPr lang="en-US" sz="1400" dirty="0">
                <a:latin typeface="Calibri" panose="020F0502020204030204" pitchFamily="34" charset="0"/>
                <a:cs typeface="Calibri" panose="020F0502020204030204" pitchFamily="34" charset="0"/>
              </a:rPr>
              <a:t>    </a:t>
            </a:r>
          </a:p>
          <a:p>
            <a:pPr marL="285750" indent="-285750">
              <a:buFont typeface="Wingdings" panose="05000000000000000000" pitchFamily="2" charset="2"/>
              <a:buChar char="§"/>
            </a:pPr>
            <a:r>
              <a:rPr lang="en-US" sz="1400" dirty="0">
                <a:latin typeface="Calibri" panose="020F0502020204030204" pitchFamily="34" charset="0"/>
                <a:cs typeface="Calibri" panose="020F0502020204030204" pitchFamily="34" charset="0"/>
              </a:rPr>
              <a:t>Address overfitting</a:t>
            </a:r>
          </a:p>
          <a:p>
            <a:pPr marL="285750" indent="-285750">
              <a:buFont typeface="Wingdings" panose="05000000000000000000" pitchFamily="2" charset="2"/>
              <a:buChar char="§"/>
            </a:pPr>
            <a:endParaRPr lang="en-US" sz="1400" dirty="0">
              <a:latin typeface="Calibri" panose="020F0502020204030204" pitchFamily="34" charset="0"/>
              <a:cs typeface="Calibri" panose="020F0502020204030204" pitchFamily="34" charset="0"/>
            </a:endParaRPr>
          </a:p>
          <a:p>
            <a:pPr marL="285750" indent="-285750">
              <a:buFont typeface="Wingdings" panose="05000000000000000000" pitchFamily="2" charset="2"/>
              <a:buChar char="§"/>
            </a:pPr>
            <a:r>
              <a:rPr lang="en-US" sz="1400" dirty="0">
                <a:latin typeface="Calibri" panose="020F0502020204030204" pitchFamily="34" charset="0"/>
                <a:cs typeface="Calibri" panose="020F0502020204030204" pitchFamily="34" charset="0"/>
              </a:rPr>
              <a:t>Multitask TFRS model which include a ranking task.</a:t>
            </a:r>
            <a:endParaRPr lang="en-SG" sz="1400" dirty="0">
              <a:latin typeface="Calibri" panose="020F0502020204030204" pitchFamily="34" charset="0"/>
              <a:cs typeface="Calibri" panose="020F0502020204030204" pitchFamily="34" charset="0"/>
            </a:endParaRPr>
          </a:p>
        </p:txBody>
      </p:sp>
      <p:grpSp>
        <p:nvGrpSpPr>
          <p:cNvPr id="7" name="Group 6">
            <a:extLst>
              <a:ext uri="{FF2B5EF4-FFF2-40B4-BE49-F238E27FC236}">
                <a16:creationId xmlns:a16="http://schemas.microsoft.com/office/drawing/2014/main" id="{ECE4F898-7E56-4CA5-8A97-F09518FF99C1}"/>
              </a:ext>
            </a:extLst>
          </p:cNvPr>
          <p:cNvGrpSpPr/>
          <p:nvPr/>
        </p:nvGrpSpPr>
        <p:grpSpPr>
          <a:xfrm>
            <a:off x="5324475" y="1879478"/>
            <a:ext cx="6286333" cy="3318154"/>
            <a:chOff x="700720" y="1267643"/>
            <a:chExt cx="10059430" cy="4828201"/>
          </a:xfrm>
        </p:grpSpPr>
        <p:sp>
          <p:nvSpPr>
            <p:cNvPr id="8" name="Rectangle 7">
              <a:extLst>
                <a:ext uri="{FF2B5EF4-FFF2-40B4-BE49-F238E27FC236}">
                  <a16:creationId xmlns:a16="http://schemas.microsoft.com/office/drawing/2014/main" id="{16A5D085-94AD-4871-812C-98D7761EF9D4}"/>
                </a:ext>
              </a:extLst>
            </p:cNvPr>
            <p:cNvSpPr/>
            <p:nvPr/>
          </p:nvSpPr>
          <p:spPr>
            <a:xfrm>
              <a:off x="1127050" y="19031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StringLookup</a:t>
              </a:r>
              <a:endParaRPr lang="en-SG" sz="600" dirty="0"/>
            </a:p>
          </p:txBody>
        </p:sp>
        <p:sp>
          <p:nvSpPr>
            <p:cNvPr id="9" name="Rectangle 8">
              <a:extLst>
                <a:ext uri="{FF2B5EF4-FFF2-40B4-BE49-F238E27FC236}">
                  <a16:creationId xmlns:a16="http://schemas.microsoft.com/office/drawing/2014/main" id="{4FEEEB5B-6B0B-4E08-947C-BE529F041613}"/>
                </a:ext>
              </a:extLst>
            </p:cNvPr>
            <p:cNvSpPr/>
            <p:nvPr/>
          </p:nvSpPr>
          <p:spPr>
            <a:xfrm>
              <a:off x="1553380" y="19031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Embedding</a:t>
              </a:r>
            </a:p>
          </p:txBody>
        </p:sp>
        <p:sp>
          <p:nvSpPr>
            <p:cNvPr id="10" name="Rectangle 9">
              <a:extLst>
                <a:ext uri="{FF2B5EF4-FFF2-40B4-BE49-F238E27FC236}">
                  <a16:creationId xmlns:a16="http://schemas.microsoft.com/office/drawing/2014/main" id="{268AF596-E7BF-4821-9D1E-B6EF89FEDE8D}"/>
                </a:ext>
              </a:extLst>
            </p:cNvPr>
            <p:cNvSpPr/>
            <p:nvPr/>
          </p:nvSpPr>
          <p:spPr>
            <a:xfrm>
              <a:off x="700720" y="19031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a:t>Hotel Market</a:t>
              </a:r>
            </a:p>
          </p:txBody>
        </p:sp>
        <p:sp>
          <p:nvSpPr>
            <p:cNvPr id="11" name="Rectangle 10">
              <a:extLst>
                <a:ext uri="{FF2B5EF4-FFF2-40B4-BE49-F238E27FC236}">
                  <a16:creationId xmlns:a16="http://schemas.microsoft.com/office/drawing/2014/main" id="{6F9D46FD-D280-4478-A9E5-B6CCE09F0857}"/>
                </a:ext>
              </a:extLst>
            </p:cNvPr>
            <p:cNvSpPr/>
            <p:nvPr/>
          </p:nvSpPr>
          <p:spPr>
            <a:xfrm>
              <a:off x="1127050" y="4905077"/>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StringLookup</a:t>
              </a:r>
              <a:endParaRPr lang="en-SG" sz="600" dirty="0"/>
            </a:p>
          </p:txBody>
        </p:sp>
        <p:sp>
          <p:nvSpPr>
            <p:cNvPr id="12" name="Rectangle 11">
              <a:extLst>
                <a:ext uri="{FF2B5EF4-FFF2-40B4-BE49-F238E27FC236}">
                  <a16:creationId xmlns:a16="http://schemas.microsoft.com/office/drawing/2014/main" id="{268F305A-95D1-4488-8A34-34E6676496C7}"/>
                </a:ext>
              </a:extLst>
            </p:cNvPr>
            <p:cNvSpPr/>
            <p:nvPr/>
          </p:nvSpPr>
          <p:spPr>
            <a:xfrm>
              <a:off x="1553380" y="4905077"/>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Embedding</a:t>
              </a:r>
            </a:p>
          </p:txBody>
        </p:sp>
        <p:sp>
          <p:nvSpPr>
            <p:cNvPr id="13" name="Rectangle 12">
              <a:extLst>
                <a:ext uri="{FF2B5EF4-FFF2-40B4-BE49-F238E27FC236}">
                  <a16:creationId xmlns:a16="http://schemas.microsoft.com/office/drawing/2014/main" id="{CC4DC306-9A06-4E33-88CE-D063EAA6CAAA}"/>
                </a:ext>
              </a:extLst>
            </p:cNvPr>
            <p:cNvSpPr/>
            <p:nvPr/>
          </p:nvSpPr>
          <p:spPr>
            <a:xfrm>
              <a:off x="700720" y="4905077"/>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a:t>Hotel Cluster</a:t>
              </a:r>
            </a:p>
          </p:txBody>
        </p:sp>
        <p:cxnSp>
          <p:nvCxnSpPr>
            <p:cNvPr id="14" name="Straight Arrow Connector 13">
              <a:extLst>
                <a:ext uri="{FF2B5EF4-FFF2-40B4-BE49-F238E27FC236}">
                  <a16:creationId xmlns:a16="http://schemas.microsoft.com/office/drawing/2014/main" id="{0292271E-7CEE-4B07-B35C-7F2B14B8C45A}"/>
                </a:ext>
              </a:extLst>
            </p:cNvPr>
            <p:cNvCxnSpPr>
              <a:stCxn id="10" idx="3"/>
              <a:endCxn id="8" idx="1"/>
            </p:cNvCxnSpPr>
            <p:nvPr/>
          </p:nvCxnSpPr>
          <p:spPr>
            <a:xfrm>
              <a:off x="925033" y="23973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4559D970-4C52-4306-9DCB-74CA5777FC1F}"/>
                </a:ext>
              </a:extLst>
            </p:cNvPr>
            <p:cNvCxnSpPr>
              <a:stCxn id="8" idx="3"/>
              <a:endCxn id="9" idx="1"/>
            </p:cNvCxnSpPr>
            <p:nvPr/>
          </p:nvCxnSpPr>
          <p:spPr>
            <a:xfrm flipV="1">
              <a:off x="1351363" y="23973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017D251-5325-4D00-BE1D-7C0BF73E3C8F}"/>
                </a:ext>
              </a:extLst>
            </p:cNvPr>
            <p:cNvCxnSpPr>
              <a:stCxn id="13" idx="3"/>
              <a:endCxn id="11" idx="1"/>
            </p:cNvCxnSpPr>
            <p:nvPr/>
          </p:nvCxnSpPr>
          <p:spPr>
            <a:xfrm>
              <a:off x="925033" y="5399243"/>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B9195C1-7E25-4A03-A3BA-3B0AAAF68AF1}"/>
                </a:ext>
              </a:extLst>
            </p:cNvPr>
            <p:cNvCxnSpPr>
              <a:stCxn id="11" idx="3"/>
              <a:endCxn id="12" idx="1"/>
            </p:cNvCxnSpPr>
            <p:nvPr/>
          </p:nvCxnSpPr>
          <p:spPr>
            <a:xfrm>
              <a:off x="1351363" y="5399243"/>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E7B5F8D-85FC-4398-8784-3E6D442E50E4}"/>
                </a:ext>
              </a:extLst>
            </p:cNvPr>
            <p:cNvSpPr/>
            <p:nvPr/>
          </p:nvSpPr>
          <p:spPr>
            <a:xfrm>
              <a:off x="4403667" y="1613635"/>
              <a:ext cx="1090583" cy="13932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rtlCol="0" anchor="ctr">
              <a:noAutofit/>
            </a:bodyPr>
            <a:lstStyle/>
            <a:p>
              <a:pPr algn="ctr"/>
              <a:r>
                <a:rPr lang="en-SG" sz="600" dirty="0"/>
                <a:t>Query Model: </a:t>
              </a:r>
              <a:r>
                <a:rPr lang="en-SG" sz="600" dirty="0" err="1"/>
                <a:t>keras.model</a:t>
              </a:r>
              <a:endParaRPr lang="en-SG" sz="600" dirty="0"/>
            </a:p>
          </p:txBody>
        </p:sp>
        <p:sp>
          <p:nvSpPr>
            <p:cNvPr id="19" name="Rectangle 18">
              <a:extLst>
                <a:ext uri="{FF2B5EF4-FFF2-40B4-BE49-F238E27FC236}">
                  <a16:creationId xmlns:a16="http://schemas.microsoft.com/office/drawing/2014/main" id="{2C319A57-3D50-4D92-854E-082C0AA6453A}"/>
                </a:ext>
              </a:extLst>
            </p:cNvPr>
            <p:cNvSpPr/>
            <p:nvPr/>
          </p:nvSpPr>
          <p:spPr>
            <a:xfrm>
              <a:off x="4343130" y="4702641"/>
              <a:ext cx="1090583" cy="13932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rtlCol="0" anchor="ctr">
              <a:noAutofit/>
            </a:bodyPr>
            <a:lstStyle/>
            <a:p>
              <a:pPr algn="ctr"/>
              <a:r>
                <a:rPr lang="en-SG" sz="600" dirty="0"/>
                <a:t>Candidate Model:</a:t>
              </a:r>
            </a:p>
            <a:p>
              <a:pPr algn="ctr"/>
              <a:r>
                <a:rPr lang="en-SG" sz="600" dirty="0" err="1"/>
                <a:t>keras.model</a:t>
              </a:r>
              <a:endParaRPr lang="en-SG" sz="600" dirty="0"/>
            </a:p>
          </p:txBody>
        </p:sp>
        <p:cxnSp>
          <p:nvCxnSpPr>
            <p:cNvPr id="20" name="Straight Arrow Connector 19">
              <a:extLst>
                <a:ext uri="{FF2B5EF4-FFF2-40B4-BE49-F238E27FC236}">
                  <a16:creationId xmlns:a16="http://schemas.microsoft.com/office/drawing/2014/main" id="{6B1A92A0-6E04-49B1-B85F-EE1F5E3147EF}"/>
                </a:ext>
              </a:extLst>
            </p:cNvPr>
            <p:cNvCxnSpPr>
              <a:stCxn id="9" idx="3"/>
              <a:endCxn id="18" idx="1"/>
            </p:cNvCxnSpPr>
            <p:nvPr/>
          </p:nvCxnSpPr>
          <p:spPr>
            <a:xfrm flipV="1">
              <a:off x="1777693" y="2310237"/>
              <a:ext cx="2625974" cy="87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AACDB7F8-50EB-4B9C-8BF4-838DEA4629C5}"/>
                </a:ext>
              </a:extLst>
            </p:cNvPr>
            <p:cNvCxnSpPr>
              <a:cxnSpLocks/>
              <a:stCxn id="12" idx="3"/>
              <a:endCxn id="19" idx="1"/>
            </p:cNvCxnSpPr>
            <p:nvPr/>
          </p:nvCxnSpPr>
          <p:spPr>
            <a:xfrm>
              <a:off x="1777693" y="5399243"/>
              <a:ext cx="25654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D2791859-D22B-4C61-8AFE-F6C5F6B253F3}"/>
                </a:ext>
              </a:extLst>
            </p:cNvPr>
            <p:cNvSpPr/>
            <p:nvPr/>
          </p:nvSpPr>
          <p:spPr>
            <a:xfrm>
              <a:off x="8952744" y="1756566"/>
              <a:ext cx="1090583" cy="13932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rtlCol="0" anchor="ctr">
              <a:noAutofit/>
            </a:bodyPr>
            <a:lstStyle/>
            <a:p>
              <a:pPr algn="ctr"/>
              <a:r>
                <a:rPr lang="en-SG" sz="600" dirty="0"/>
                <a:t>Retrieval Task</a:t>
              </a:r>
            </a:p>
          </p:txBody>
        </p:sp>
        <p:cxnSp>
          <p:nvCxnSpPr>
            <p:cNvPr id="23" name="Straight Arrow Connector 22">
              <a:extLst>
                <a:ext uri="{FF2B5EF4-FFF2-40B4-BE49-F238E27FC236}">
                  <a16:creationId xmlns:a16="http://schemas.microsoft.com/office/drawing/2014/main" id="{F27351D7-D3CC-4E8F-8452-7EE73942857F}"/>
                </a:ext>
              </a:extLst>
            </p:cNvPr>
            <p:cNvCxnSpPr>
              <a:cxnSpLocks/>
              <a:stCxn id="18" idx="3"/>
              <a:endCxn id="72" idx="1"/>
            </p:cNvCxnSpPr>
            <p:nvPr/>
          </p:nvCxnSpPr>
          <p:spPr>
            <a:xfrm>
              <a:off x="5494250" y="2310237"/>
              <a:ext cx="627701" cy="3221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E7D3857B-4D96-409D-949B-AAD58E53F5B0}"/>
                </a:ext>
              </a:extLst>
            </p:cNvPr>
            <p:cNvCxnSpPr>
              <a:cxnSpLocks/>
              <a:stCxn id="19" idx="3"/>
              <a:endCxn id="73" idx="1"/>
            </p:cNvCxnSpPr>
            <p:nvPr/>
          </p:nvCxnSpPr>
          <p:spPr>
            <a:xfrm flipV="1">
              <a:off x="5433713" y="4550241"/>
              <a:ext cx="688238" cy="8490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5D1E3AFA-5D09-4A32-BC65-789240B85267}"/>
                </a:ext>
              </a:extLst>
            </p:cNvPr>
            <p:cNvSpPr/>
            <p:nvPr/>
          </p:nvSpPr>
          <p:spPr>
            <a:xfrm>
              <a:off x="1279450" y="20555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StringLookup</a:t>
              </a:r>
              <a:endParaRPr lang="en-SG" sz="600" dirty="0"/>
            </a:p>
          </p:txBody>
        </p:sp>
        <p:sp>
          <p:nvSpPr>
            <p:cNvPr id="26" name="Rectangle 25">
              <a:extLst>
                <a:ext uri="{FF2B5EF4-FFF2-40B4-BE49-F238E27FC236}">
                  <a16:creationId xmlns:a16="http://schemas.microsoft.com/office/drawing/2014/main" id="{D3444D5E-F066-4651-B2BF-99DA3B5C0AA3}"/>
                </a:ext>
              </a:extLst>
            </p:cNvPr>
            <p:cNvSpPr/>
            <p:nvPr/>
          </p:nvSpPr>
          <p:spPr>
            <a:xfrm>
              <a:off x="1705780" y="20555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Embedding</a:t>
              </a:r>
            </a:p>
          </p:txBody>
        </p:sp>
        <p:sp>
          <p:nvSpPr>
            <p:cNvPr id="27" name="Rectangle 26">
              <a:extLst>
                <a:ext uri="{FF2B5EF4-FFF2-40B4-BE49-F238E27FC236}">
                  <a16:creationId xmlns:a16="http://schemas.microsoft.com/office/drawing/2014/main" id="{48239ED4-2327-4EFE-9A4F-6BDBFD2B7383}"/>
                </a:ext>
              </a:extLst>
            </p:cNvPr>
            <p:cNvSpPr/>
            <p:nvPr/>
          </p:nvSpPr>
          <p:spPr>
            <a:xfrm>
              <a:off x="853120" y="20555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Srch</a:t>
              </a:r>
              <a:r>
                <a:rPr lang="en-SG" sz="600" dirty="0"/>
                <a:t> Children</a:t>
              </a:r>
            </a:p>
          </p:txBody>
        </p:sp>
        <p:cxnSp>
          <p:nvCxnSpPr>
            <p:cNvPr id="28" name="Straight Arrow Connector 27">
              <a:extLst>
                <a:ext uri="{FF2B5EF4-FFF2-40B4-BE49-F238E27FC236}">
                  <a16:creationId xmlns:a16="http://schemas.microsoft.com/office/drawing/2014/main" id="{980908B3-4E81-43E2-8A43-6E6A34984868}"/>
                </a:ext>
              </a:extLst>
            </p:cNvPr>
            <p:cNvCxnSpPr>
              <a:stCxn id="27" idx="3"/>
              <a:endCxn id="25" idx="1"/>
            </p:cNvCxnSpPr>
            <p:nvPr/>
          </p:nvCxnSpPr>
          <p:spPr>
            <a:xfrm>
              <a:off x="1077433" y="25497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240A1E6-F0F0-49BA-9283-5837571B8554}"/>
                </a:ext>
              </a:extLst>
            </p:cNvPr>
            <p:cNvCxnSpPr>
              <a:stCxn id="25" idx="3"/>
              <a:endCxn id="26" idx="1"/>
            </p:cNvCxnSpPr>
            <p:nvPr/>
          </p:nvCxnSpPr>
          <p:spPr>
            <a:xfrm flipV="1">
              <a:off x="1503763" y="25497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 name="Rectangle 29">
              <a:extLst>
                <a:ext uri="{FF2B5EF4-FFF2-40B4-BE49-F238E27FC236}">
                  <a16:creationId xmlns:a16="http://schemas.microsoft.com/office/drawing/2014/main" id="{0C4D88A9-BE02-4E2A-988B-EB67DC762782}"/>
                </a:ext>
              </a:extLst>
            </p:cNvPr>
            <p:cNvSpPr/>
            <p:nvPr/>
          </p:nvSpPr>
          <p:spPr>
            <a:xfrm>
              <a:off x="1431850" y="22079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StringLookup</a:t>
              </a:r>
              <a:endParaRPr lang="en-SG" sz="600" dirty="0"/>
            </a:p>
          </p:txBody>
        </p:sp>
        <p:sp>
          <p:nvSpPr>
            <p:cNvPr id="31" name="Rectangle 30">
              <a:extLst>
                <a:ext uri="{FF2B5EF4-FFF2-40B4-BE49-F238E27FC236}">
                  <a16:creationId xmlns:a16="http://schemas.microsoft.com/office/drawing/2014/main" id="{B6229656-7223-48CD-82C0-510A0706AEF2}"/>
                </a:ext>
              </a:extLst>
            </p:cNvPr>
            <p:cNvSpPr/>
            <p:nvPr/>
          </p:nvSpPr>
          <p:spPr>
            <a:xfrm>
              <a:off x="1858180" y="22079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Embedding</a:t>
              </a:r>
            </a:p>
          </p:txBody>
        </p:sp>
        <p:sp>
          <p:nvSpPr>
            <p:cNvPr id="32" name="Rectangle 31">
              <a:extLst>
                <a:ext uri="{FF2B5EF4-FFF2-40B4-BE49-F238E27FC236}">
                  <a16:creationId xmlns:a16="http://schemas.microsoft.com/office/drawing/2014/main" id="{B89AFBF7-EF12-4B41-8BF1-07161883226F}"/>
                </a:ext>
              </a:extLst>
            </p:cNvPr>
            <p:cNvSpPr/>
            <p:nvPr/>
          </p:nvSpPr>
          <p:spPr>
            <a:xfrm>
              <a:off x="1005520" y="22079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a:t>Is Package</a:t>
              </a:r>
            </a:p>
          </p:txBody>
        </p:sp>
        <p:cxnSp>
          <p:nvCxnSpPr>
            <p:cNvPr id="33" name="Straight Arrow Connector 32">
              <a:extLst>
                <a:ext uri="{FF2B5EF4-FFF2-40B4-BE49-F238E27FC236}">
                  <a16:creationId xmlns:a16="http://schemas.microsoft.com/office/drawing/2014/main" id="{4D19B0AE-A421-46B7-B1E5-7BBE3DAF237F}"/>
                </a:ext>
              </a:extLst>
            </p:cNvPr>
            <p:cNvCxnSpPr>
              <a:stCxn id="32" idx="3"/>
              <a:endCxn id="30" idx="1"/>
            </p:cNvCxnSpPr>
            <p:nvPr/>
          </p:nvCxnSpPr>
          <p:spPr>
            <a:xfrm>
              <a:off x="1229833" y="27021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D4C1546D-4DE1-41F5-8899-A93112BB9E87}"/>
                </a:ext>
              </a:extLst>
            </p:cNvPr>
            <p:cNvCxnSpPr>
              <a:stCxn id="30" idx="3"/>
              <a:endCxn id="31" idx="1"/>
            </p:cNvCxnSpPr>
            <p:nvPr/>
          </p:nvCxnSpPr>
          <p:spPr>
            <a:xfrm flipV="1">
              <a:off x="1656163" y="27021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C81876D9-8E80-41D7-A866-C8E37DF4C8CA}"/>
                </a:ext>
              </a:extLst>
            </p:cNvPr>
            <p:cNvSpPr/>
            <p:nvPr/>
          </p:nvSpPr>
          <p:spPr>
            <a:xfrm>
              <a:off x="1584250" y="23603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StringLookup</a:t>
              </a:r>
              <a:endParaRPr lang="en-SG" sz="600" dirty="0"/>
            </a:p>
          </p:txBody>
        </p:sp>
        <p:sp>
          <p:nvSpPr>
            <p:cNvPr id="36" name="Rectangle 35">
              <a:extLst>
                <a:ext uri="{FF2B5EF4-FFF2-40B4-BE49-F238E27FC236}">
                  <a16:creationId xmlns:a16="http://schemas.microsoft.com/office/drawing/2014/main" id="{667493F7-E91A-4948-8632-26FC213C33D4}"/>
                </a:ext>
              </a:extLst>
            </p:cNvPr>
            <p:cNvSpPr/>
            <p:nvPr/>
          </p:nvSpPr>
          <p:spPr>
            <a:xfrm>
              <a:off x="2010580" y="23603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Embedding</a:t>
              </a:r>
            </a:p>
          </p:txBody>
        </p:sp>
        <p:sp>
          <p:nvSpPr>
            <p:cNvPr id="37" name="Rectangle 36">
              <a:extLst>
                <a:ext uri="{FF2B5EF4-FFF2-40B4-BE49-F238E27FC236}">
                  <a16:creationId xmlns:a16="http://schemas.microsoft.com/office/drawing/2014/main" id="{B60BC8FC-B9D9-47AE-AF27-6F991F922844}"/>
                </a:ext>
              </a:extLst>
            </p:cNvPr>
            <p:cNvSpPr/>
            <p:nvPr/>
          </p:nvSpPr>
          <p:spPr>
            <a:xfrm>
              <a:off x="1157920" y="23603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a:t>Is Mobile</a:t>
              </a:r>
            </a:p>
          </p:txBody>
        </p:sp>
        <p:cxnSp>
          <p:nvCxnSpPr>
            <p:cNvPr id="38" name="Straight Arrow Connector 37">
              <a:extLst>
                <a:ext uri="{FF2B5EF4-FFF2-40B4-BE49-F238E27FC236}">
                  <a16:creationId xmlns:a16="http://schemas.microsoft.com/office/drawing/2014/main" id="{E2449EA8-5037-44C0-BDC5-713CD0AD44FD}"/>
                </a:ext>
              </a:extLst>
            </p:cNvPr>
            <p:cNvCxnSpPr>
              <a:cxnSpLocks/>
              <a:stCxn id="37" idx="3"/>
              <a:endCxn id="35" idx="1"/>
            </p:cNvCxnSpPr>
            <p:nvPr/>
          </p:nvCxnSpPr>
          <p:spPr>
            <a:xfrm>
              <a:off x="1382233" y="28545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B7DBDA74-12EB-476D-ACD5-DD51012B6E9C}"/>
                </a:ext>
              </a:extLst>
            </p:cNvPr>
            <p:cNvCxnSpPr>
              <a:stCxn id="35" idx="3"/>
              <a:endCxn id="36" idx="1"/>
            </p:cNvCxnSpPr>
            <p:nvPr/>
          </p:nvCxnSpPr>
          <p:spPr>
            <a:xfrm flipV="1">
              <a:off x="1808563" y="28545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Rectangle 39">
              <a:extLst>
                <a:ext uri="{FF2B5EF4-FFF2-40B4-BE49-F238E27FC236}">
                  <a16:creationId xmlns:a16="http://schemas.microsoft.com/office/drawing/2014/main" id="{E833EEAD-6EEA-4E60-AE1A-E03A1E40C9FA}"/>
                </a:ext>
              </a:extLst>
            </p:cNvPr>
            <p:cNvSpPr/>
            <p:nvPr/>
          </p:nvSpPr>
          <p:spPr>
            <a:xfrm>
              <a:off x="1765746" y="25127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StringLookup</a:t>
              </a:r>
              <a:endParaRPr lang="en-SG" sz="600" dirty="0"/>
            </a:p>
          </p:txBody>
        </p:sp>
        <p:sp>
          <p:nvSpPr>
            <p:cNvPr id="41" name="Rectangle 40">
              <a:extLst>
                <a:ext uri="{FF2B5EF4-FFF2-40B4-BE49-F238E27FC236}">
                  <a16:creationId xmlns:a16="http://schemas.microsoft.com/office/drawing/2014/main" id="{CE5BD425-1B4B-4D3F-9312-F44AE2D76580}"/>
                </a:ext>
              </a:extLst>
            </p:cNvPr>
            <p:cNvSpPr/>
            <p:nvPr/>
          </p:nvSpPr>
          <p:spPr>
            <a:xfrm>
              <a:off x="2162980" y="25127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Embedding</a:t>
              </a:r>
            </a:p>
          </p:txBody>
        </p:sp>
        <p:sp>
          <p:nvSpPr>
            <p:cNvPr id="42" name="Rectangle 41">
              <a:extLst>
                <a:ext uri="{FF2B5EF4-FFF2-40B4-BE49-F238E27FC236}">
                  <a16:creationId xmlns:a16="http://schemas.microsoft.com/office/drawing/2014/main" id="{988F3885-A21B-4607-B1F6-3220FDE9B4B1}"/>
                </a:ext>
              </a:extLst>
            </p:cNvPr>
            <p:cNvSpPr/>
            <p:nvPr/>
          </p:nvSpPr>
          <p:spPr>
            <a:xfrm>
              <a:off x="1339416" y="25127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a:t>User ID</a:t>
              </a:r>
            </a:p>
          </p:txBody>
        </p:sp>
        <p:cxnSp>
          <p:nvCxnSpPr>
            <p:cNvPr id="43" name="Straight Arrow Connector 42">
              <a:extLst>
                <a:ext uri="{FF2B5EF4-FFF2-40B4-BE49-F238E27FC236}">
                  <a16:creationId xmlns:a16="http://schemas.microsoft.com/office/drawing/2014/main" id="{76F6B23E-159F-42EF-9BF8-9D8BB09F499C}"/>
                </a:ext>
              </a:extLst>
            </p:cNvPr>
            <p:cNvCxnSpPr>
              <a:stCxn id="42" idx="3"/>
              <a:endCxn id="40" idx="1"/>
            </p:cNvCxnSpPr>
            <p:nvPr/>
          </p:nvCxnSpPr>
          <p:spPr>
            <a:xfrm>
              <a:off x="1563729" y="30069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F7DBF535-D839-417B-8A8E-0C633731F6B4}"/>
                </a:ext>
              </a:extLst>
            </p:cNvPr>
            <p:cNvCxnSpPr>
              <a:stCxn id="40" idx="3"/>
              <a:endCxn id="41" idx="1"/>
            </p:cNvCxnSpPr>
            <p:nvPr/>
          </p:nvCxnSpPr>
          <p:spPr>
            <a:xfrm flipV="1">
              <a:off x="1990059" y="3006916"/>
              <a:ext cx="172921"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5" name="Rectangle 44">
              <a:extLst>
                <a:ext uri="{FF2B5EF4-FFF2-40B4-BE49-F238E27FC236}">
                  <a16:creationId xmlns:a16="http://schemas.microsoft.com/office/drawing/2014/main" id="{971562EB-EECC-481F-8AC0-F1330650E85A}"/>
                </a:ext>
              </a:extLst>
            </p:cNvPr>
            <p:cNvSpPr/>
            <p:nvPr/>
          </p:nvSpPr>
          <p:spPr>
            <a:xfrm>
              <a:off x="1736650" y="25127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StringLookup</a:t>
              </a:r>
              <a:endParaRPr lang="en-SG" sz="600" dirty="0"/>
            </a:p>
          </p:txBody>
        </p:sp>
        <p:sp>
          <p:nvSpPr>
            <p:cNvPr id="46" name="Rectangle 45">
              <a:extLst>
                <a:ext uri="{FF2B5EF4-FFF2-40B4-BE49-F238E27FC236}">
                  <a16:creationId xmlns:a16="http://schemas.microsoft.com/office/drawing/2014/main" id="{2385AAA9-5375-48AC-A556-8FC96E94C993}"/>
                </a:ext>
              </a:extLst>
            </p:cNvPr>
            <p:cNvSpPr/>
            <p:nvPr/>
          </p:nvSpPr>
          <p:spPr>
            <a:xfrm>
              <a:off x="2162980" y="25127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Embedding</a:t>
              </a:r>
            </a:p>
          </p:txBody>
        </p:sp>
        <p:sp>
          <p:nvSpPr>
            <p:cNvPr id="47" name="Rectangle 46">
              <a:extLst>
                <a:ext uri="{FF2B5EF4-FFF2-40B4-BE49-F238E27FC236}">
                  <a16:creationId xmlns:a16="http://schemas.microsoft.com/office/drawing/2014/main" id="{B72A8835-DE26-4032-A282-0B7D6877B2CA}"/>
                </a:ext>
              </a:extLst>
            </p:cNvPr>
            <p:cNvSpPr/>
            <p:nvPr/>
          </p:nvSpPr>
          <p:spPr>
            <a:xfrm>
              <a:off x="1310320" y="25127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Srch</a:t>
              </a:r>
              <a:r>
                <a:rPr lang="en-SG" sz="600" dirty="0"/>
                <a:t> Adult</a:t>
              </a:r>
            </a:p>
          </p:txBody>
        </p:sp>
        <p:cxnSp>
          <p:nvCxnSpPr>
            <p:cNvPr id="48" name="Straight Arrow Connector 47">
              <a:extLst>
                <a:ext uri="{FF2B5EF4-FFF2-40B4-BE49-F238E27FC236}">
                  <a16:creationId xmlns:a16="http://schemas.microsoft.com/office/drawing/2014/main" id="{73913685-B4D2-40D0-8C1B-B95ED4072F21}"/>
                </a:ext>
              </a:extLst>
            </p:cNvPr>
            <p:cNvCxnSpPr>
              <a:stCxn id="47" idx="3"/>
              <a:endCxn id="45" idx="1"/>
            </p:cNvCxnSpPr>
            <p:nvPr/>
          </p:nvCxnSpPr>
          <p:spPr>
            <a:xfrm>
              <a:off x="1534633" y="30069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A4210327-E134-4D62-BC2B-29777BDCCBCB}"/>
                </a:ext>
              </a:extLst>
            </p:cNvPr>
            <p:cNvCxnSpPr>
              <a:stCxn id="45" idx="3"/>
              <a:endCxn id="46" idx="1"/>
            </p:cNvCxnSpPr>
            <p:nvPr/>
          </p:nvCxnSpPr>
          <p:spPr>
            <a:xfrm flipV="1">
              <a:off x="1960963" y="30069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5CEA6AF9-2750-4846-8D02-A78B90E7AB0F}"/>
                </a:ext>
              </a:extLst>
            </p:cNvPr>
            <p:cNvSpPr/>
            <p:nvPr/>
          </p:nvSpPr>
          <p:spPr>
            <a:xfrm>
              <a:off x="1889050" y="26651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StringLookup</a:t>
              </a:r>
              <a:endParaRPr lang="en-SG" sz="600" dirty="0"/>
            </a:p>
          </p:txBody>
        </p:sp>
        <p:sp>
          <p:nvSpPr>
            <p:cNvPr id="51" name="Rectangle 50">
              <a:extLst>
                <a:ext uri="{FF2B5EF4-FFF2-40B4-BE49-F238E27FC236}">
                  <a16:creationId xmlns:a16="http://schemas.microsoft.com/office/drawing/2014/main" id="{DD021374-DE42-4338-A8D4-7738BEF9A842}"/>
                </a:ext>
              </a:extLst>
            </p:cNvPr>
            <p:cNvSpPr/>
            <p:nvPr/>
          </p:nvSpPr>
          <p:spPr>
            <a:xfrm>
              <a:off x="2315380" y="26651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Embedding</a:t>
              </a:r>
            </a:p>
          </p:txBody>
        </p:sp>
        <p:sp>
          <p:nvSpPr>
            <p:cNvPr id="52" name="Rectangle 51">
              <a:extLst>
                <a:ext uri="{FF2B5EF4-FFF2-40B4-BE49-F238E27FC236}">
                  <a16:creationId xmlns:a16="http://schemas.microsoft.com/office/drawing/2014/main" id="{02706F51-9290-492F-973B-02BC14CCC129}"/>
                </a:ext>
              </a:extLst>
            </p:cNvPr>
            <p:cNvSpPr/>
            <p:nvPr/>
          </p:nvSpPr>
          <p:spPr>
            <a:xfrm>
              <a:off x="1462720" y="26651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a:t>Destination</a:t>
              </a:r>
            </a:p>
          </p:txBody>
        </p:sp>
        <p:cxnSp>
          <p:nvCxnSpPr>
            <p:cNvPr id="53" name="Straight Arrow Connector 52">
              <a:extLst>
                <a:ext uri="{FF2B5EF4-FFF2-40B4-BE49-F238E27FC236}">
                  <a16:creationId xmlns:a16="http://schemas.microsoft.com/office/drawing/2014/main" id="{AE576B8B-87E9-4E39-BDA4-E2030D6C1A42}"/>
                </a:ext>
              </a:extLst>
            </p:cNvPr>
            <p:cNvCxnSpPr>
              <a:stCxn id="52" idx="3"/>
              <a:endCxn id="50" idx="1"/>
            </p:cNvCxnSpPr>
            <p:nvPr/>
          </p:nvCxnSpPr>
          <p:spPr>
            <a:xfrm>
              <a:off x="1687033" y="31593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2F202800-3D80-4AFE-9E6A-6104D229EE2D}"/>
                </a:ext>
              </a:extLst>
            </p:cNvPr>
            <p:cNvCxnSpPr>
              <a:stCxn id="50" idx="3"/>
              <a:endCxn id="51" idx="1"/>
            </p:cNvCxnSpPr>
            <p:nvPr/>
          </p:nvCxnSpPr>
          <p:spPr>
            <a:xfrm flipV="1">
              <a:off x="2113363" y="31593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Rectangle 54">
              <a:extLst>
                <a:ext uri="{FF2B5EF4-FFF2-40B4-BE49-F238E27FC236}">
                  <a16:creationId xmlns:a16="http://schemas.microsoft.com/office/drawing/2014/main" id="{55F7E50A-24FE-43C9-90CD-6276C743E796}"/>
                </a:ext>
              </a:extLst>
            </p:cNvPr>
            <p:cNvSpPr/>
            <p:nvPr/>
          </p:nvSpPr>
          <p:spPr>
            <a:xfrm>
              <a:off x="2041450" y="28175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StringLookup</a:t>
              </a:r>
              <a:endParaRPr lang="en-SG" sz="600" dirty="0"/>
            </a:p>
          </p:txBody>
        </p:sp>
        <p:sp>
          <p:nvSpPr>
            <p:cNvPr id="56" name="Rectangle 55">
              <a:extLst>
                <a:ext uri="{FF2B5EF4-FFF2-40B4-BE49-F238E27FC236}">
                  <a16:creationId xmlns:a16="http://schemas.microsoft.com/office/drawing/2014/main" id="{179E5A22-1A76-4B42-932C-D08C503B1CCB}"/>
                </a:ext>
              </a:extLst>
            </p:cNvPr>
            <p:cNvSpPr/>
            <p:nvPr/>
          </p:nvSpPr>
          <p:spPr>
            <a:xfrm>
              <a:off x="2467780" y="28175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Embedding</a:t>
              </a:r>
            </a:p>
          </p:txBody>
        </p:sp>
        <p:sp>
          <p:nvSpPr>
            <p:cNvPr id="57" name="Rectangle 56">
              <a:extLst>
                <a:ext uri="{FF2B5EF4-FFF2-40B4-BE49-F238E27FC236}">
                  <a16:creationId xmlns:a16="http://schemas.microsoft.com/office/drawing/2014/main" id="{23DDA285-8B78-4BFB-9F57-A16072B930C1}"/>
                </a:ext>
              </a:extLst>
            </p:cNvPr>
            <p:cNvSpPr/>
            <p:nvPr/>
          </p:nvSpPr>
          <p:spPr>
            <a:xfrm>
              <a:off x="1615120" y="28175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a:t>User Location</a:t>
              </a:r>
            </a:p>
          </p:txBody>
        </p:sp>
        <p:cxnSp>
          <p:nvCxnSpPr>
            <p:cNvPr id="58" name="Straight Arrow Connector 57">
              <a:extLst>
                <a:ext uri="{FF2B5EF4-FFF2-40B4-BE49-F238E27FC236}">
                  <a16:creationId xmlns:a16="http://schemas.microsoft.com/office/drawing/2014/main" id="{F9B575FE-B447-4E3C-A440-85C95AE9D44E}"/>
                </a:ext>
              </a:extLst>
            </p:cNvPr>
            <p:cNvCxnSpPr>
              <a:stCxn id="57" idx="3"/>
              <a:endCxn id="55" idx="1"/>
            </p:cNvCxnSpPr>
            <p:nvPr/>
          </p:nvCxnSpPr>
          <p:spPr>
            <a:xfrm>
              <a:off x="1839433" y="33117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295B5ED8-A22A-4CEE-BA76-1F3B587794B8}"/>
                </a:ext>
              </a:extLst>
            </p:cNvPr>
            <p:cNvCxnSpPr>
              <a:stCxn id="55" idx="3"/>
              <a:endCxn id="56" idx="1"/>
            </p:cNvCxnSpPr>
            <p:nvPr/>
          </p:nvCxnSpPr>
          <p:spPr>
            <a:xfrm flipV="1">
              <a:off x="2265763" y="33117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72D8DEA6-C1FB-419C-93DF-C2453B0EC36F}"/>
                </a:ext>
              </a:extLst>
            </p:cNvPr>
            <p:cNvSpPr/>
            <p:nvPr/>
          </p:nvSpPr>
          <p:spPr>
            <a:xfrm>
              <a:off x="2193850" y="29699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err="1"/>
                <a:t>StringLookup</a:t>
              </a:r>
              <a:endParaRPr lang="en-SG" sz="600" dirty="0"/>
            </a:p>
          </p:txBody>
        </p:sp>
        <p:sp>
          <p:nvSpPr>
            <p:cNvPr id="61" name="Rectangle 60">
              <a:extLst>
                <a:ext uri="{FF2B5EF4-FFF2-40B4-BE49-F238E27FC236}">
                  <a16:creationId xmlns:a16="http://schemas.microsoft.com/office/drawing/2014/main" id="{1255832F-CF43-4EC9-90CA-CEE01EE94493}"/>
                </a:ext>
              </a:extLst>
            </p:cNvPr>
            <p:cNvSpPr/>
            <p:nvPr/>
          </p:nvSpPr>
          <p:spPr>
            <a:xfrm>
              <a:off x="2620180" y="2969950"/>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Embedding</a:t>
              </a:r>
            </a:p>
          </p:txBody>
        </p:sp>
        <p:sp>
          <p:nvSpPr>
            <p:cNvPr id="62" name="Rectangle 61">
              <a:extLst>
                <a:ext uri="{FF2B5EF4-FFF2-40B4-BE49-F238E27FC236}">
                  <a16:creationId xmlns:a16="http://schemas.microsoft.com/office/drawing/2014/main" id="{1BB75EFF-0A7F-487A-92AB-8A659911577B}"/>
                </a:ext>
              </a:extLst>
            </p:cNvPr>
            <p:cNvSpPr/>
            <p:nvPr/>
          </p:nvSpPr>
          <p:spPr>
            <a:xfrm>
              <a:off x="1767520" y="2969951"/>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SG" sz="600" dirty="0"/>
                <a:t>User ID</a:t>
              </a:r>
            </a:p>
          </p:txBody>
        </p:sp>
        <p:cxnSp>
          <p:nvCxnSpPr>
            <p:cNvPr id="63" name="Straight Arrow Connector 62">
              <a:extLst>
                <a:ext uri="{FF2B5EF4-FFF2-40B4-BE49-F238E27FC236}">
                  <a16:creationId xmlns:a16="http://schemas.microsoft.com/office/drawing/2014/main" id="{B0E409F5-FCAD-4E74-A5BD-AC459A56C7D1}"/>
                </a:ext>
              </a:extLst>
            </p:cNvPr>
            <p:cNvCxnSpPr>
              <a:stCxn id="62" idx="3"/>
              <a:endCxn id="60" idx="1"/>
            </p:cNvCxnSpPr>
            <p:nvPr/>
          </p:nvCxnSpPr>
          <p:spPr>
            <a:xfrm>
              <a:off x="1991833" y="3464117"/>
              <a:ext cx="20201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3D905F97-79A2-4003-A5DF-96C6F780BE37}"/>
                </a:ext>
              </a:extLst>
            </p:cNvPr>
            <p:cNvCxnSpPr>
              <a:stCxn id="60" idx="3"/>
              <a:endCxn id="61" idx="1"/>
            </p:cNvCxnSpPr>
            <p:nvPr/>
          </p:nvCxnSpPr>
          <p:spPr>
            <a:xfrm flipV="1">
              <a:off x="2418163" y="3464116"/>
              <a:ext cx="20201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E99FA897-A8D7-4973-B22A-C6187E4F3B12}"/>
                </a:ext>
              </a:extLst>
            </p:cNvPr>
            <p:cNvCxnSpPr>
              <a:cxnSpLocks/>
              <a:stCxn id="61" idx="3"/>
              <a:endCxn id="18" idx="1"/>
            </p:cNvCxnSpPr>
            <p:nvPr/>
          </p:nvCxnSpPr>
          <p:spPr>
            <a:xfrm flipV="1">
              <a:off x="2844493" y="2310237"/>
              <a:ext cx="1559174" cy="11538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36A897A9-B907-4B2C-9618-64A59AC9B33B}"/>
                </a:ext>
              </a:extLst>
            </p:cNvPr>
            <p:cNvCxnSpPr>
              <a:cxnSpLocks/>
              <a:stCxn id="56" idx="3"/>
              <a:endCxn id="18" idx="1"/>
            </p:cNvCxnSpPr>
            <p:nvPr/>
          </p:nvCxnSpPr>
          <p:spPr>
            <a:xfrm flipV="1">
              <a:off x="2692093" y="2310237"/>
              <a:ext cx="1711574" cy="10014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B5A859CD-85DD-4D1F-B094-35F15E623718}"/>
                </a:ext>
              </a:extLst>
            </p:cNvPr>
            <p:cNvCxnSpPr>
              <a:cxnSpLocks/>
              <a:stCxn id="51" idx="3"/>
              <a:endCxn id="18" idx="1"/>
            </p:cNvCxnSpPr>
            <p:nvPr/>
          </p:nvCxnSpPr>
          <p:spPr>
            <a:xfrm flipV="1">
              <a:off x="2539693" y="2310237"/>
              <a:ext cx="1863974" cy="8490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F5B7D7E4-8EC9-4016-A975-8ABC943F8F98}"/>
                </a:ext>
              </a:extLst>
            </p:cNvPr>
            <p:cNvCxnSpPr>
              <a:cxnSpLocks/>
              <a:endCxn id="18" idx="1"/>
            </p:cNvCxnSpPr>
            <p:nvPr/>
          </p:nvCxnSpPr>
          <p:spPr>
            <a:xfrm flipV="1">
              <a:off x="2287958" y="2310237"/>
              <a:ext cx="2115709" cy="4418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FD193FAC-F7BA-4A0C-A745-018BDB6A9A1D}"/>
                </a:ext>
              </a:extLst>
            </p:cNvPr>
            <p:cNvCxnSpPr>
              <a:cxnSpLocks/>
              <a:endCxn id="18" idx="1"/>
            </p:cNvCxnSpPr>
            <p:nvPr/>
          </p:nvCxnSpPr>
          <p:spPr>
            <a:xfrm flipV="1">
              <a:off x="1666327" y="2310237"/>
              <a:ext cx="2737340" cy="205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781AF20A-1579-4B33-9BD3-4EC95F36E49F}"/>
                </a:ext>
              </a:extLst>
            </p:cNvPr>
            <p:cNvCxnSpPr>
              <a:cxnSpLocks/>
              <a:stCxn id="50" idx="0"/>
              <a:endCxn id="18" idx="1"/>
            </p:cNvCxnSpPr>
            <p:nvPr/>
          </p:nvCxnSpPr>
          <p:spPr>
            <a:xfrm flipV="1">
              <a:off x="2001207" y="2310237"/>
              <a:ext cx="2402460" cy="3549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E2AC21A5-F0C3-4121-A1EA-BADBC8E842B2}"/>
                </a:ext>
              </a:extLst>
            </p:cNvPr>
            <p:cNvCxnSpPr>
              <a:cxnSpLocks/>
            </p:cNvCxnSpPr>
            <p:nvPr/>
          </p:nvCxnSpPr>
          <p:spPr>
            <a:xfrm flipV="1">
              <a:off x="1919920" y="2390718"/>
              <a:ext cx="2386000" cy="53991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2" name="Rectangle 71">
              <a:extLst>
                <a:ext uri="{FF2B5EF4-FFF2-40B4-BE49-F238E27FC236}">
                  <a16:creationId xmlns:a16="http://schemas.microsoft.com/office/drawing/2014/main" id="{B6BBF4D8-B05B-47C3-9B45-171A4822200B}"/>
                </a:ext>
              </a:extLst>
            </p:cNvPr>
            <p:cNvSpPr/>
            <p:nvPr/>
          </p:nvSpPr>
          <p:spPr>
            <a:xfrm>
              <a:off x="6121951" y="2138246"/>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Dense</a:t>
              </a:r>
            </a:p>
          </p:txBody>
        </p:sp>
        <p:sp>
          <p:nvSpPr>
            <p:cNvPr id="73" name="Rectangle 72">
              <a:extLst>
                <a:ext uri="{FF2B5EF4-FFF2-40B4-BE49-F238E27FC236}">
                  <a16:creationId xmlns:a16="http://schemas.microsoft.com/office/drawing/2014/main" id="{C8A2781C-F035-47AA-A518-64107B89FD99}"/>
                </a:ext>
              </a:extLst>
            </p:cNvPr>
            <p:cNvSpPr/>
            <p:nvPr/>
          </p:nvSpPr>
          <p:spPr>
            <a:xfrm>
              <a:off x="6121951" y="4056075"/>
              <a:ext cx="224313" cy="988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vert270" rtlCol="0" anchor="ctr">
              <a:noAutofit/>
            </a:bodyPr>
            <a:lstStyle/>
            <a:p>
              <a:pPr algn="ctr"/>
              <a:r>
                <a:rPr lang="en-SG" sz="600" dirty="0"/>
                <a:t>Dense</a:t>
              </a:r>
            </a:p>
          </p:txBody>
        </p:sp>
        <p:cxnSp>
          <p:nvCxnSpPr>
            <p:cNvPr id="74" name="Straight Arrow Connector 73">
              <a:extLst>
                <a:ext uri="{FF2B5EF4-FFF2-40B4-BE49-F238E27FC236}">
                  <a16:creationId xmlns:a16="http://schemas.microsoft.com/office/drawing/2014/main" id="{40FF1E0B-306E-42CC-B45A-8D0A386B4462}"/>
                </a:ext>
              </a:extLst>
            </p:cNvPr>
            <p:cNvCxnSpPr>
              <a:cxnSpLocks/>
              <a:stCxn id="73" idx="3"/>
              <a:endCxn id="77" idx="1"/>
            </p:cNvCxnSpPr>
            <p:nvPr/>
          </p:nvCxnSpPr>
          <p:spPr>
            <a:xfrm flipV="1">
              <a:off x="6346264" y="3581075"/>
              <a:ext cx="1815003" cy="9691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F51F3ECD-6959-4E0C-A944-2FDFD614C602}"/>
                </a:ext>
              </a:extLst>
            </p:cNvPr>
            <p:cNvCxnSpPr>
              <a:cxnSpLocks/>
              <a:stCxn id="72" idx="3"/>
              <a:endCxn id="77" idx="1"/>
            </p:cNvCxnSpPr>
            <p:nvPr/>
          </p:nvCxnSpPr>
          <p:spPr>
            <a:xfrm>
              <a:off x="6346264" y="2632412"/>
              <a:ext cx="1815003" cy="9486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6" name="Rectangle 75">
              <a:extLst>
                <a:ext uri="{FF2B5EF4-FFF2-40B4-BE49-F238E27FC236}">
                  <a16:creationId xmlns:a16="http://schemas.microsoft.com/office/drawing/2014/main" id="{6C33D890-95F6-4D8B-B96D-F67650E3150A}"/>
                </a:ext>
              </a:extLst>
            </p:cNvPr>
            <p:cNvSpPr/>
            <p:nvPr/>
          </p:nvSpPr>
          <p:spPr>
            <a:xfrm>
              <a:off x="8952744" y="4070112"/>
              <a:ext cx="1090583" cy="1393203"/>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vert="horz" rtlCol="0" anchor="ctr">
              <a:noAutofit/>
            </a:bodyPr>
            <a:lstStyle/>
            <a:p>
              <a:pPr algn="ctr"/>
              <a:r>
                <a:rPr lang="en-SG" sz="600" dirty="0"/>
                <a:t>Ranking Task</a:t>
              </a:r>
            </a:p>
          </p:txBody>
        </p:sp>
        <p:sp>
          <p:nvSpPr>
            <p:cNvPr id="77" name="Rectangle 76">
              <a:extLst>
                <a:ext uri="{FF2B5EF4-FFF2-40B4-BE49-F238E27FC236}">
                  <a16:creationId xmlns:a16="http://schemas.microsoft.com/office/drawing/2014/main" id="{F62CF752-3B33-47CE-BBF2-7BA0CC28D8BF}"/>
                </a:ext>
              </a:extLst>
            </p:cNvPr>
            <p:cNvSpPr/>
            <p:nvPr/>
          </p:nvSpPr>
          <p:spPr>
            <a:xfrm>
              <a:off x="8161267" y="1267643"/>
              <a:ext cx="2598883" cy="462686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600"/>
            </a:p>
          </p:txBody>
        </p:sp>
        <p:cxnSp>
          <p:nvCxnSpPr>
            <p:cNvPr id="78" name="Straight Arrow Connector 77">
              <a:extLst>
                <a:ext uri="{FF2B5EF4-FFF2-40B4-BE49-F238E27FC236}">
                  <a16:creationId xmlns:a16="http://schemas.microsoft.com/office/drawing/2014/main" id="{46236C67-A6F4-484C-B6DA-4B345A13A2A5}"/>
                </a:ext>
              </a:extLst>
            </p:cNvPr>
            <p:cNvCxnSpPr>
              <a:cxnSpLocks/>
              <a:stCxn id="77" idx="1"/>
              <a:endCxn id="22" idx="1"/>
            </p:cNvCxnSpPr>
            <p:nvPr/>
          </p:nvCxnSpPr>
          <p:spPr>
            <a:xfrm flipV="1">
              <a:off x="8161267" y="2453168"/>
              <a:ext cx="791477" cy="11279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9" name="Straight Arrow Connector 78">
              <a:extLst>
                <a:ext uri="{FF2B5EF4-FFF2-40B4-BE49-F238E27FC236}">
                  <a16:creationId xmlns:a16="http://schemas.microsoft.com/office/drawing/2014/main" id="{49B3571F-A2F8-40AB-9B2E-B7DEB3715FA0}"/>
                </a:ext>
              </a:extLst>
            </p:cNvPr>
            <p:cNvCxnSpPr>
              <a:cxnSpLocks/>
              <a:stCxn id="77" idx="1"/>
              <a:endCxn id="76" idx="1"/>
            </p:cNvCxnSpPr>
            <p:nvPr/>
          </p:nvCxnSpPr>
          <p:spPr>
            <a:xfrm>
              <a:off x="8161267" y="3581075"/>
              <a:ext cx="791477" cy="11856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a:extLst>
                <a:ext uri="{FF2B5EF4-FFF2-40B4-BE49-F238E27FC236}">
                  <a16:creationId xmlns:a16="http://schemas.microsoft.com/office/drawing/2014/main" id="{F9D7068D-C035-4502-82E1-A22A06B19EBC}"/>
                </a:ext>
              </a:extLst>
            </p:cNvPr>
            <p:cNvCxnSpPr>
              <a:cxnSpLocks/>
              <a:stCxn id="22" idx="3"/>
              <a:endCxn id="77" idx="3"/>
            </p:cNvCxnSpPr>
            <p:nvPr/>
          </p:nvCxnSpPr>
          <p:spPr>
            <a:xfrm>
              <a:off x="10043327" y="2453168"/>
              <a:ext cx="716823" cy="11279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Straight Arrow Connector 80">
              <a:extLst>
                <a:ext uri="{FF2B5EF4-FFF2-40B4-BE49-F238E27FC236}">
                  <a16:creationId xmlns:a16="http://schemas.microsoft.com/office/drawing/2014/main" id="{297EF0FE-17F2-4774-8B4D-AAB49245167A}"/>
                </a:ext>
              </a:extLst>
            </p:cNvPr>
            <p:cNvCxnSpPr>
              <a:cxnSpLocks/>
              <a:stCxn id="76" idx="3"/>
              <a:endCxn id="77" idx="3"/>
            </p:cNvCxnSpPr>
            <p:nvPr/>
          </p:nvCxnSpPr>
          <p:spPr>
            <a:xfrm flipV="1">
              <a:off x="10043327" y="3581075"/>
              <a:ext cx="716823" cy="11856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346145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37F41F-A54C-4DC2-A9FB-CBE63F241BE5}"/>
              </a:ext>
            </a:extLst>
          </p:cNvPr>
          <p:cNvSpPr>
            <a:spLocks noGrp="1"/>
          </p:cNvSpPr>
          <p:nvPr>
            <p:ph idx="1"/>
          </p:nvPr>
        </p:nvSpPr>
        <p:spPr>
          <a:xfrm>
            <a:off x="581192" y="1611757"/>
            <a:ext cx="11029615" cy="3634486"/>
          </a:xfrm>
        </p:spPr>
        <p:txBody>
          <a:bodyPr>
            <a:normAutofit/>
          </a:bodyPr>
          <a:lstStyle/>
          <a:p>
            <a:pPr marL="0" indent="0" algn="ctr">
              <a:buNone/>
            </a:pPr>
            <a:r>
              <a:rPr lang="en-SG" sz="8800" b="1" dirty="0">
                <a:latin typeface="Calibri" panose="020F0502020204030204" pitchFamily="34" charset="0"/>
                <a:cs typeface="Calibri" panose="020F0502020204030204" pitchFamily="34" charset="0"/>
              </a:rPr>
              <a:t>THANK YOU</a:t>
            </a:r>
          </a:p>
        </p:txBody>
      </p:sp>
    </p:spTree>
    <p:extLst>
      <p:ext uri="{BB962C8B-B14F-4D97-AF65-F5344CB8AC3E}">
        <p14:creationId xmlns:p14="http://schemas.microsoft.com/office/powerpoint/2010/main" val="2520002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descr="Hotel Review: W Singapore - Sentosa Cove (Marvelous Suite) - Luxurious  Family-friendly Getaway in Sentosa Cove — The Shutterwhale">
            <a:extLst>
              <a:ext uri="{FF2B5EF4-FFF2-40B4-BE49-F238E27FC236}">
                <a16:creationId xmlns:a16="http://schemas.microsoft.com/office/drawing/2014/main" id="{E95519D1-4323-40DA-A945-EB2EEE7941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2146" y="83344"/>
            <a:ext cx="7239854" cy="484346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a:extLst>
              <a:ext uri="{FF2B5EF4-FFF2-40B4-BE49-F238E27FC236}">
                <a16:creationId xmlns:a16="http://schemas.microsoft.com/office/drawing/2014/main" id="{68B26750-42A5-4019-89BA-667AD4F6E2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1851" y="137511"/>
            <a:ext cx="4476750" cy="328612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W Singapore - Sentosa Cove | Hotels in Sentosa, Singapore">
            <a:extLst>
              <a:ext uri="{FF2B5EF4-FFF2-40B4-BE49-F238E27FC236}">
                <a16:creationId xmlns:a16="http://schemas.microsoft.com/office/drawing/2014/main" id="{F0520074-CA59-4904-A474-65A76AE77F5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41905" y="3814173"/>
            <a:ext cx="3546975" cy="2657416"/>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30th Birthday Pool Party Ideas That Will Make a Splash | Pool birthday,  Pool birthday party, Pool party themes">
            <a:extLst>
              <a:ext uri="{FF2B5EF4-FFF2-40B4-BE49-F238E27FC236}">
                <a16:creationId xmlns:a16="http://schemas.microsoft.com/office/drawing/2014/main" id="{0AE0BB1B-DD02-48CA-B194-E2065A35201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9967" y="3244995"/>
            <a:ext cx="3336987" cy="3363622"/>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World's Exclusive and Exotic Hotels">
            <a:extLst>
              <a:ext uri="{FF2B5EF4-FFF2-40B4-BE49-F238E27FC236}">
                <a16:creationId xmlns:a16="http://schemas.microsoft.com/office/drawing/2014/main" id="{E8EF78D2-6F82-4C7C-8D9E-43790248D7F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247276" y="3423636"/>
            <a:ext cx="3789759" cy="2526506"/>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descr="Japan&amp;#39;s top 10 hotel breakfasts 2016: Kobe hotel tops the list once again!  | SoraNews24 -Japan News-">
            <a:extLst>
              <a:ext uri="{FF2B5EF4-FFF2-40B4-BE49-F238E27FC236}">
                <a16:creationId xmlns:a16="http://schemas.microsoft.com/office/drawing/2014/main" id="{42C71FA3-A317-4534-9E7C-838E65B065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55663" y="4863511"/>
            <a:ext cx="2475874" cy="16434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76757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2" name="Picture 6" descr="Budgetone Hotel S$ 53 (S̶$̶ ̶1̶2̶2̶). Best Singapore Hotel Deals &amp; Reviews  - KAYAK">
            <a:extLst>
              <a:ext uri="{FF2B5EF4-FFF2-40B4-BE49-F238E27FC236}">
                <a16:creationId xmlns:a16="http://schemas.microsoft.com/office/drawing/2014/main" id="{F012F2B5-5EF9-4FFF-A965-62AF1DA191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5568" y="827846"/>
            <a:ext cx="4535089" cy="2253283"/>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Oxley Hotel 88 in Singapore, Singapore - 600 reviews, price from $31 |  Planet of Hotels">
            <a:extLst>
              <a:ext uri="{FF2B5EF4-FFF2-40B4-BE49-F238E27FC236}">
                <a16:creationId xmlns:a16="http://schemas.microsoft.com/office/drawing/2014/main" id="{3594C188-3DE0-41B2-9056-C7613A06EE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50288" y="1342981"/>
            <a:ext cx="6435799" cy="3790950"/>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Book Eighty-Eight Inn - 88 Inn in Kuala Lumpur, Malaysia - 2021 Promos">
            <a:extLst>
              <a:ext uri="{FF2B5EF4-FFF2-40B4-BE49-F238E27FC236}">
                <a16:creationId xmlns:a16="http://schemas.microsoft.com/office/drawing/2014/main" id="{9FF71885-CD61-4662-904A-CB5B02D46C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383160" y="4263767"/>
            <a:ext cx="3336670" cy="2502503"/>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Hotel 81 Geylang in Singapore, Singapore - Lets Book Hotel">
            <a:extLst>
              <a:ext uri="{FF2B5EF4-FFF2-40B4-BE49-F238E27FC236}">
                <a16:creationId xmlns:a16="http://schemas.microsoft.com/office/drawing/2014/main" id="{BC650B45-C0C5-4CAC-A8C9-EE62F6C45C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90394" y="2995198"/>
            <a:ext cx="2392766" cy="3595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52481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34" name="Picture 14" descr="8 Best Luxury Hotels In Niseko - Truly Classy">
            <a:extLst>
              <a:ext uri="{FF2B5EF4-FFF2-40B4-BE49-F238E27FC236}">
                <a16:creationId xmlns:a16="http://schemas.microsoft.com/office/drawing/2014/main" id="{68C3C25A-2332-4703-BC73-E05821861B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104" y="3429000"/>
            <a:ext cx="5890591" cy="3087651"/>
          </a:xfrm>
          <a:prstGeom prst="rect">
            <a:avLst/>
          </a:prstGeom>
          <a:noFill/>
          <a:extLst>
            <a:ext uri="{909E8E84-426E-40DD-AFC4-6F175D3DCCD1}">
              <a14:hiddenFill xmlns:a14="http://schemas.microsoft.com/office/drawing/2010/main">
                <a:solidFill>
                  <a:srgbClr val="FFFFFF"/>
                </a:solidFill>
              </a14:hiddenFill>
            </a:ext>
          </a:extLst>
        </p:spPr>
      </p:pic>
      <p:pic>
        <p:nvPicPr>
          <p:cNvPr id="5136" name="Picture 16" descr="Throwback Thursday: 20 Years of Japan&amp;#39;s Fuji Rock Festival — Pedals and  Effects">
            <a:extLst>
              <a:ext uri="{FF2B5EF4-FFF2-40B4-BE49-F238E27FC236}">
                <a16:creationId xmlns:a16="http://schemas.microsoft.com/office/drawing/2014/main" id="{3DAEE191-C71E-436F-ACA2-21B36D3224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3505" y="3226520"/>
            <a:ext cx="5015948" cy="3345637"/>
          </a:xfrm>
          <a:prstGeom prst="rect">
            <a:avLst/>
          </a:prstGeom>
          <a:noFill/>
          <a:extLst>
            <a:ext uri="{909E8E84-426E-40DD-AFC4-6F175D3DCCD1}">
              <a14:hiddenFill xmlns:a14="http://schemas.microsoft.com/office/drawing/2010/main">
                <a:solidFill>
                  <a:srgbClr val="FFFFFF"/>
                </a:solidFill>
              </a14:hiddenFill>
            </a:ext>
          </a:extLst>
        </p:spPr>
      </p:pic>
      <p:pic>
        <p:nvPicPr>
          <p:cNvPr id="5144" name="Picture 24" descr="Fuji Rock | Festivals | Escapism">
            <a:extLst>
              <a:ext uri="{FF2B5EF4-FFF2-40B4-BE49-F238E27FC236}">
                <a16:creationId xmlns:a16="http://schemas.microsoft.com/office/drawing/2014/main" id="{559ACD51-ABEC-400D-94AC-173DC34D5EF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7670" y="904461"/>
            <a:ext cx="5473148" cy="3078645"/>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5 modern hotels in Niseko you should book ahead for winter">
            <a:extLst>
              <a:ext uri="{FF2B5EF4-FFF2-40B4-BE49-F238E27FC236}">
                <a16:creationId xmlns:a16="http://schemas.microsoft.com/office/drawing/2014/main" id="{10A30E64-4539-44A4-A337-021FD19AF8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1000" y="485775"/>
            <a:ext cx="6308035" cy="3248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6429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C15FA958-EB5C-415D-B21F-F00176F3705F}"/>
              </a:ext>
            </a:extLst>
          </p:cNvPr>
          <p:cNvPicPr>
            <a:picLocks noChangeAspect="1"/>
          </p:cNvPicPr>
          <p:nvPr/>
        </p:nvPicPr>
        <p:blipFill rotWithShape="1">
          <a:blip r:embed="rId2"/>
          <a:srcRect t="-2136" b="2136"/>
          <a:stretch/>
        </p:blipFill>
        <p:spPr>
          <a:xfrm>
            <a:off x="650197" y="-144000"/>
            <a:ext cx="11086364" cy="6739603"/>
          </a:xfrm>
          <a:prstGeom prst="rect">
            <a:avLst/>
          </a:prstGeom>
        </p:spPr>
      </p:pic>
      <p:grpSp>
        <p:nvGrpSpPr>
          <p:cNvPr id="18" name="Group 17">
            <a:extLst>
              <a:ext uri="{FF2B5EF4-FFF2-40B4-BE49-F238E27FC236}">
                <a16:creationId xmlns:a16="http://schemas.microsoft.com/office/drawing/2014/main" id="{E79EEE27-685E-4A2F-9045-EAED39A35C43}"/>
              </a:ext>
            </a:extLst>
          </p:cNvPr>
          <p:cNvGrpSpPr/>
          <p:nvPr/>
        </p:nvGrpSpPr>
        <p:grpSpPr>
          <a:xfrm>
            <a:off x="3295200" y="2577913"/>
            <a:ext cx="5641372" cy="4113488"/>
            <a:chOff x="3295200" y="2577913"/>
            <a:chExt cx="5641372" cy="4113488"/>
          </a:xfrm>
        </p:grpSpPr>
        <p:pic>
          <p:nvPicPr>
            <p:cNvPr id="5" name="Picture 16" descr="Throwback Thursday: 20 Years of Japan&amp;#39;s Fuji Rock Festival — Pedals and  Effects">
              <a:extLst>
                <a:ext uri="{FF2B5EF4-FFF2-40B4-BE49-F238E27FC236}">
                  <a16:creationId xmlns:a16="http://schemas.microsoft.com/office/drawing/2014/main" id="{2B3CE2B3-797E-4591-B277-710237990A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95200" y="2586467"/>
              <a:ext cx="2395293" cy="14041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CA2EAC09-10AD-4F56-8D4F-5FCBAB969A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95200" y="4064626"/>
              <a:ext cx="2395293" cy="1319255"/>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14" descr="8 Best Luxury Hotels In Niseko - Truly Classy">
              <a:extLst>
                <a:ext uri="{FF2B5EF4-FFF2-40B4-BE49-F238E27FC236}">
                  <a16:creationId xmlns:a16="http://schemas.microsoft.com/office/drawing/2014/main" id="{111BA7B2-B7A1-46DE-9EFA-B0ECA834866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5922" b="9571"/>
            <a:stretch/>
          </p:blipFill>
          <p:spPr bwMode="auto">
            <a:xfrm>
              <a:off x="3296872" y="5364000"/>
              <a:ext cx="2393622" cy="1224000"/>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7872854E-C166-4E49-8D07-039B4A321AE7}"/>
                </a:ext>
              </a:extLst>
            </p:cNvPr>
            <p:cNvSpPr txBox="1">
              <a:spLocks/>
            </p:cNvSpPr>
            <p:nvPr/>
          </p:nvSpPr>
          <p:spPr>
            <a:xfrm>
              <a:off x="5690493" y="2577913"/>
              <a:ext cx="3136747" cy="1405112"/>
            </a:xfrm>
            <a:prstGeom prst="rect">
              <a:avLst/>
            </a:prstGeom>
            <a:solidFill>
              <a:schemeClr val="bg1"/>
            </a:solidFill>
          </p:spPr>
          <p:txBody>
            <a:bodyP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endParaRPr lang="en-US" dirty="0"/>
            </a:p>
          </p:txBody>
        </p:sp>
        <p:sp>
          <p:nvSpPr>
            <p:cNvPr id="10" name="Content Placeholder 2">
              <a:extLst>
                <a:ext uri="{FF2B5EF4-FFF2-40B4-BE49-F238E27FC236}">
                  <a16:creationId xmlns:a16="http://schemas.microsoft.com/office/drawing/2014/main" id="{82EA8837-593C-49F3-BCD8-E234C99F738E}"/>
                </a:ext>
              </a:extLst>
            </p:cNvPr>
            <p:cNvSpPr txBox="1">
              <a:spLocks/>
            </p:cNvSpPr>
            <p:nvPr/>
          </p:nvSpPr>
          <p:spPr>
            <a:xfrm>
              <a:off x="5690493" y="3990567"/>
              <a:ext cx="3246079" cy="1299374"/>
            </a:xfrm>
            <a:prstGeom prst="rect">
              <a:avLst/>
            </a:prstGeom>
            <a:solidFill>
              <a:schemeClr val="bg1"/>
            </a:solidFill>
          </p:spPr>
          <p:txBody>
            <a:bodyP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endParaRPr lang="en-US" dirty="0"/>
            </a:p>
          </p:txBody>
        </p:sp>
        <p:sp>
          <p:nvSpPr>
            <p:cNvPr id="11" name="Content Placeholder 2">
              <a:extLst>
                <a:ext uri="{FF2B5EF4-FFF2-40B4-BE49-F238E27FC236}">
                  <a16:creationId xmlns:a16="http://schemas.microsoft.com/office/drawing/2014/main" id="{FB7B4480-B498-4EEE-80DB-F094BEDEA099}"/>
                </a:ext>
              </a:extLst>
            </p:cNvPr>
            <p:cNvSpPr txBox="1">
              <a:spLocks/>
            </p:cNvSpPr>
            <p:nvPr/>
          </p:nvSpPr>
          <p:spPr>
            <a:xfrm>
              <a:off x="5745158" y="5446343"/>
              <a:ext cx="3136747" cy="1245058"/>
            </a:xfrm>
            <a:prstGeom prst="rect">
              <a:avLst/>
            </a:prstGeom>
            <a:solidFill>
              <a:schemeClr val="bg1"/>
            </a:solidFill>
          </p:spPr>
          <p:txBody>
            <a:bodyP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endParaRPr lang="en-US" dirty="0"/>
            </a:p>
          </p:txBody>
        </p:sp>
      </p:grpSp>
      <p:pic>
        <p:nvPicPr>
          <p:cNvPr id="6148" name="Picture 4" descr="2018 Japanese Snow Season Outlook - December Update | Mountainwatch">
            <a:extLst>
              <a:ext uri="{FF2B5EF4-FFF2-40B4-BE49-F238E27FC236}">
                <a16:creationId xmlns:a16="http://schemas.microsoft.com/office/drawing/2014/main" id="{53D8F890-D83A-4315-B0EE-832FDC9CC76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69256" y="2757376"/>
            <a:ext cx="5122664" cy="3841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4619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9E704C9-293F-440D-B9EA-032AF71672CC}"/>
              </a:ext>
            </a:extLst>
          </p:cNvPr>
          <p:cNvSpPr>
            <a:spLocks noGrp="1"/>
          </p:cNvSpPr>
          <p:nvPr>
            <p:ph idx="1"/>
          </p:nvPr>
        </p:nvSpPr>
        <p:spPr>
          <a:xfrm>
            <a:off x="581192" y="3375848"/>
            <a:ext cx="11029615" cy="2855987"/>
          </a:xfrm>
        </p:spPr>
        <p:txBody>
          <a:bodyPr>
            <a:normAutofit/>
          </a:bodyPr>
          <a:lstStyle/>
          <a:p>
            <a:r>
              <a:rPr lang="en-US" dirty="0"/>
              <a:t>Build a model that predicts the hotel group that a user will be more likely to book from a set of 100 different hotel groups.</a:t>
            </a:r>
          </a:p>
          <a:p>
            <a:r>
              <a:rPr lang="en-US" dirty="0"/>
              <a:t>Metric: Mean Average Precision @ 5 (Area under the Precision and Recall curve for 5 predictions)</a:t>
            </a:r>
            <a:br>
              <a:rPr lang="en-US" dirty="0"/>
            </a:br>
            <a:endParaRPr lang="en-US" dirty="0"/>
          </a:p>
        </p:txBody>
      </p:sp>
      <p:sp>
        <p:nvSpPr>
          <p:cNvPr id="4" name="Title 1">
            <a:extLst>
              <a:ext uri="{FF2B5EF4-FFF2-40B4-BE49-F238E27FC236}">
                <a16:creationId xmlns:a16="http://schemas.microsoft.com/office/drawing/2014/main" id="{E7D192CB-1C3D-49DE-9618-9FBE4E80B220}"/>
              </a:ext>
            </a:extLst>
          </p:cNvPr>
          <p:cNvSpPr txBox="1">
            <a:spLocks/>
          </p:cNvSpPr>
          <p:nvPr/>
        </p:nvSpPr>
        <p:spPr>
          <a:xfrm>
            <a:off x="581191" y="2620245"/>
            <a:ext cx="11029616" cy="599519"/>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SG" dirty="0" err="1"/>
              <a:t>oBjective</a:t>
            </a:r>
            <a:r>
              <a:rPr lang="en-SG" dirty="0"/>
              <a:t>:</a:t>
            </a:r>
          </a:p>
        </p:txBody>
      </p:sp>
      <p:sp>
        <p:nvSpPr>
          <p:cNvPr id="5" name="Title 1">
            <a:extLst>
              <a:ext uri="{FF2B5EF4-FFF2-40B4-BE49-F238E27FC236}">
                <a16:creationId xmlns:a16="http://schemas.microsoft.com/office/drawing/2014/main" id="{4E553409-D41D-4138-A89A-E806EE89D996}"/>
              </a:ext>
            </a:extLst>
          </p:cNvPr>
          <p:cNvSpPr txBox="1">
            <a:spLocks/>
          </p:cNvSpPr>
          <p:nvPr/>
        </p:nvSpPr>
        <p:spPr>
          <a:xfrm>
            <a:off x="581192" y="730982"/>
            <a:ext cx="11029616" cy="599519"/>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SG" dirty="0"/>
              <a:t>Background:</a:t>
            </a:r>
          </a:p>
        </p:txBody>
      </p:sp>
      <p:sp>
        <p:nvSpPr>
          <p:cNvPr id="11" name="Content Placeholder 2">
            <a:extLst>
              <a:ext uri="{FF2B5EF4-FFF2-40B4-BE49-F238E27FC236}">
                <a16:creationId xmlns:a16="http://schemas.microsoft.com/office/drawing/2014/main" id="{730839C9-3167-446E-ACA4-0EA262725A65}"/>
              </a:ext>
            </a:extLst>
          </p:cNvPr>
          <p:cNvSpPr txBox="1">
            <a:spLocks/>
          </p:cNvSpPr>
          <p:nvPr/>
        </p:nvSpPr>
        <p:spPr>
          <a:xfrm>
            <a:off x="581192" y="1330501"/>
            <a:ext cx="11029615" cy="1445828"/>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dirty="0"/>
              <a:t>Expedia is a online travel hotel booking website. At this moment, they are using search parameters to adjust their hotel recommendations for each users. They would like to personalize their recommendations more for each user.</a:t>
            </a:r>
            <a:endParaRPr lang="en-SG" dirty="0"/>
          </a:p>
        </p:txBody>
      </p:sp>
      <p:pic>
        <p:nvPicPr>
          <p:cNvPr id="13" name="Picture 12">
            <a:extLst>
              <a:ext uri="{FF2B5EF4-FFF2-40B4-BE49-F238E27FC236}">
                <a16:creationId xmlns:a16="http://schemas.microsoft.com/office/drawing/2014/main" id="{76658859-75C0-46B6-B0B1-C5473F156B65}"/>
              </a:ext>
            </a:extLst>
          </p:cNvPr>
          <p:cNvPicPr>
            <a:picLocks noChangeAspect="1"/>
          </p:cNvPicPr>
          <p:nvPr/>
        </p:nvPicPr>
        <p:blipFill>
          <a:blip r:embed="rId2"/>
          <a:stretch>
            <a:fillRect/>
          </a:stretch>
        </p:blipFill>
        <p:spPr>
          <a:xfrm>
            <a:off x="3783161" y="5318377"/>
            <a:ext cx="3076575" cy="781050"/>
          </a:xfrm>
          <a:prstGeom prst="rect">
            <a:avLst/>
          </a:prstGeom>
        </p:spPr>
      </p:pic>
    </p:spTree>
    <p:extLst>
      <p:ext uri="{BB962C8B-B14F-4D97-AF65-F5344CB8AC3E}">
        <p14:creationId xmlns:p14="http://schemas.microsoft.com/office/powerpoint/2010/main" val="27207098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987396-C923-4AD1-BB18-02C5514344D8}"/>
              </a:ext>
            </a:extLst>
          </p:cNvPr>
          <p:cNvPicPr>
            <a:picLocks noChangeAspect="1"/>
          </p:cNvPicPr>
          <p:nvPr/>
        </p:nvPicPr>
        <p:blipFill>
          <a:blip r:embed="rId2"/>
          <a:stretch>
            <a:fillRect/>
          </a:stretch>
        </p:blipFill>
        <p:spPr>
          <a:xfrm>
            <a:off x="357446" y="0"/>
            <a:ext cx="11306470" cy="6756037"/>
          </a:xfrm>
          <a:prstGeom prst="rect">
            <a:avLst/>
          </a:prstGeom>
        </p:spPr>
      </p:pic>
    </p:spTree>
    <p:extLst>
      <p:ext uri="{BB962C8B-B14F-4D97-AF65-F5344CB8AC3E}">
        <p14:creationId xmlns:p14="http://schemas.microsoft.com/office/powerpoint/2010/main" val="11559518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2704A-A47C-4670-B0F6-5F2CF4EEFB24}"/>
              </a:ext>
            </a:extLst>
          </p:cNvPr>
          <p:cNvSpPr>
            <a:spLocks noGrp="1"/>
          </p:cNvSpPr>
          <p:nvPr>
            <p:ph type="title"/>
          </p:nvPr>
        </p:nvSpPr>
        <p:spPr>
          <a:xfrm>
            <a:off x="581192" y="702156"/>
            <a:ext cx="11029616" cy="695720"/>
          </a:xfrm>
        </p:spPr>
        <p:txBody>
          <a:bodyPr/>
          <a:lstStyle/>
          <a:p>
            <a:r>
              <a:rPr lang="en-SG" dirty="0"/>
              <a:t>Data GIVEN</a:t>
            </a:r>
          </a:p>
        </p:txBody>
      </p:sp>
      <p:pic>
        <p:nvPicPr>
          <p:cNvPr id="5" name="Content Placeholder 4">
            <a:extLst>
              <a:ext uri="{FF2B5EF4-FFF2-40B4-BE49-F238E27FC236}">
                <a16:creationId xmlns:a16="http://schemas.microsoft.com/office/drawing/2014/main" id="{C310421A-FDFD-4338-8328-5AD72AA71230}"/>
              </a:ext>
            </a:extLst>
          </p:cNvPr>
          <p:cNvPicPr>
            <a:picLocks noGrp="1" noChangeAspect="1"/>
          </p:cNvPicPr>
          <p:nvPr>
            <p:ph idx="1"/>
          </p:nvPr>
        </p:nvPicPr>
        <p:blipFill>
          <a:blip r:embed="rId2"/>
          <a:stretch>
            <a:fillRect/>
          </a:stretch>
        </p:blipFill>
        <p:spPr>
          <a:xfrm>
            <a:off x="291952" y="1397876"/>
            <a:ext cx="6796449" cy="5065986"/>
          </a:xfrm>
        </p:spPr>
      </p:pic>
      <p:pic>
        <p:nvPicPr>
          <p:cNvPr id="7" name="Picture 6">
            <a:extLst>
              <a:ext uri="{FF2B5EF4-FFF2-40B4-BE49-F238E27FC236}">
                <a16:creationId xmlns:a16="http://schemas.microsoft.com/office/drawing/2014/main" id="{66D07692-496B-46D6-B1BB-38E479055D9E}"/>
              </a:ext>
            </a:extLst>
          </p:cNvPr>
          <p:cNvPicPr>
            <a:picLocks noChangeAspect="1"/>
          </p:cNvPicPr>
          <p:nvPr/>
        </p:nvPicPr>
        <p:blipFill>
          <a:blip r:embed="rId3"/>
          <a:stretch>
            <a:fillRect/>
          </a:stretch>
        </p:blipFill>
        <p:spPr>
          <a:xfrm>
            <a:off x="7188667" y="863326"/>
            <a:ext cx="4711381" cy="1711709"/>
          </a:xfrm>
          <a:prstGeom prst="rect">
            <a:avLst/>
          </a:prstGeom>
        </p:spPr>
      </p:pic>
      <p:pic>
        <p:nvPicPr>
          <p:cNvPr id="9" name="Picture 8">
            <a:extLst>
              <a:ext uri="{FF2B5EF4-FFF2-40B4-BE49-F238E27FC236}">
                <a16:creationId xmlns:a16="http://schemas.microsoft.com/office/drawing/2014/main" id="{1D0C684A-466D-4B55-A71D-466FB10F5D4B}"/>
              </a:ext>
            </a:extLst>
          </p:cNvPr>
          <p:cNvPicPr>
            <a:picLocks noChangeAspect="1"/>
          </p:cNvPicPr>
          <p:nvPr/>
        </p:nvPicPr>
        <p:blipFill>
          <a:blip r:embed="rId4"/>
          <a:stretch>
            <a:fillRect/>
          </a:stretch>
        </p:blipFill>
        <p:spPr>
          <a:xfrm>
            <a:off x="7347043" y="2972282"/>
            <a:ext cx="2197314" cy="3022392"/>
          </a:xfrm>
          <a:prstGeom prst="rect">
            <a:avLst/>
          </a:prstGeom>
        </p:spPr>
      </p:pic>
      <p:pic>
        <p:nvPicPr>
          <p:cNvPr id="10" name="Picture 9">
            <a:extLst>
              <a:ext uri="{FF2B5EF4-FFF2-40B4-BE49-F238E27FC236}">
                <a16:creationId xmlns:a16="http://schemas.microsoft.com/office/drawing/2014/main" id="{BC396A5A-7CA0-4EDB-A849-02FDDB9C9A42}"/>
              </a:ext>
            </a:extLst>
          </p:cNvPr>
          <p:cNvPicPr>
            <a:picLocks noChangeAspect="1"/>
          </p:cNvPicPr>
          <p:nvPr/>
        </p:nvPicPr>
        <p:blipFill>
          <a:blip r:embed="rId5"/>
          <a:stretch>
            <a:fillRect/>
          </a:stretch>
        </p:blipFill>
        <p:spPr>
          <a:xfrm>
            <a:off x="9675750" y="2819378"/>
            <a:ext cx="2224298" cy="2927176"/>
          </a:xfrm>
          <a:prstGeom prst="rect">
            <a:avLst/>
          </a:prstGeom>
        </p:spPr>
      </p:pic>
      <p:sp>
        <p:nvSpPr>
          <p:cNvPr id="11" name="Content Placeholder 2">
            <a:extLst>
              <a:ext uri="{FF2B5EF4-FFF2-40B4-BE49-F238E27FC236}">
                <a16:creationId xmlns:a16="http://schemas.microsoft.com/office/drawing/2014/main" id="{B0939477-A1C1-4C42-8BD4-DB56F1B1613F}"/>
              </a:ext>
            </a:extLst>
          </p:cNvPr>
          <p:cNvSpPr txBox="1">
            <a:spLocks/>
          </p:cNvSpPr>
          <p:nvPr/>
        </p:nvSpPr>
        <p:spPr>
          <a:xfrm>
            <a:off x="8885626" y="5895827"/>
            <a:ext cx="1605912" cy="496093"/>
          </a:xfrm>
          <a:prstGeom prst="rect">
            <a:avLst/>
          </a:prstGeom>
          <a:effectLst>
            <a:reflection endPos="0" dist="50800" dir="5400000" sy="-100000" algn="bl" rotWithShape="0"/>
          </a:effectLst>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SG">
                <a:solidFill>
                  <a:schemeClr val="tx1">
                    <a:lumMod val="75000"/>
                    <a:lumOff val="25000"/>
                    <a:alpha val="42000"/>
                  </a:schemeClr>
                </a:solidFill>
              </a:rPr>
              <a:t>High Cardinality</a:t>
            </a:r>
            <a:endParaRPr lang="en-SG" dirty="0">
              <a:solidFill>
                <a:schemeClr val="tx1">
                  <a:lumMod val="75000"/>
                  <a:lumOff val="25000"/>
                  <a:alpha val="42000"/>
                </a:schemeClr>
              </a:solidFill>
            </a:endParaRPr>
          </a:p>
        </p:txBody>
      </p:sp>
      <p:sp>
        <p:nvSpPr>
          <p:cNvPr id="12" name="Content Placeholder 2">
            <a:extLst>
              <a:ext uri="{FF2B5EF4-FFF2-40B4-BE49-F238E27FC236}">
                <a16:creationId xmlns:a16="http://schemas.microsoft.com/office/drawing/2014/main" id="{BB123DD1-E8C0-44BA-8736-E3A4EBE6767E}"/>
              </a:ext>
            </a:extLst>
          </p:cNvPr>
          <p:cNvSpPr txBox="1">
            <a:spLocks/>
          </p:cNvSpPr>
          <p:nvPr/>
        </p:nvSpPr>
        <p:spPr>
          <a:xfrm>
            <a:off x="8741401" y="534695"/>
            <a:ext cx="1750137" cy="496093"/>
          </a:xfrm>
          <a:prstGeom prst="rect">
            <a:avLst/>
          </a:prstGeom>
          <a:effectLst>
            <a:reflection endPos="0" dist="50800" dir="5400000" sy="-100000" algn="bl" rotWithShape="0"/>
          </a:effectLst>
        </p:spPr>
        <p:txBody>
          <a:bodyPr vert="horz" lIns="91440" tIns="45720" rIns="91440" bIns="45720" rtlCol="0" anchor="ctr">
            <a:normAutofit fontScale="85000" lnSpcReduction="10000"/>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n-SG" dirty="0">
                <a:solidFill>
                  <a:schemeClr val="tx1">
                    <a:lumMod val="75000"/>
                    <a:lumOff val="25000"/>
                    <a:alpha val="42000"/>
                  </a:schemeClr>
                </a:solidFill>
              </a:rPr>
              <a:t>All nominal Features</a:t>
            </a:r>
          </a:p>
        </p:txBody>
      </p:sp>
    </p:spTree>
    <p:extLst>
      <p:ext uri="{BB962C8B-B14F-4D97-AF65-F5344CB8AC3E}">
        <p14:creationId xmlns:p14="http://schemas.microsoft.com/office/powerpoint/2010/main" val="2561989293"/>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{43B549E6-79D4-488A-82A2-2E6D4F701B24}tf33552983_win32</Template>
  <TotalTime>4157</TotalTime>
  <Words>762</Words>
  <Application>Microsoft Office PowerPoint</Application>
  <PresentationFormat>Widescreen</PresentationFormat>
  <Paragraphs>219</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Franklin Gothic Book</vt:lpstr>
      <vt:lpstr>Franklin Gothic Demi</vt:lpstr>
      <vt:lpstr>Wingdings</vt:lpstr>
      <vt:lpstr>Wingdings 2</vt:lpstr>
      <vt:lpstr>DividendVTI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GIVEN</vt:lpstr>
      <vt:lpstr>PowerPoint Presentation</vt:lpstr>
      <vt:lpstr>PowerPoint Presentation</vt:lpstr>
      <vt:lpstr>PowerPoint Presentation</vt:lpstr>
      <vt:lpstr>PowerPoint Presentation</vt:lpstr>
      <vt:lpstr>Models</vt:lpstr>
      <vt:lpstr>CategoricalNB</vt:lpstr>
      <vt:lpstr>FURTHER IMPROVEMENTS</vt:lpstr>
      <vt:lpstr>Conclusion</vt:lpstr>
      <vt:lpstr>FINAL MODELS</vt:lpstr>
      <vt:lpstr>Tensorflow recommendation system</vt:lpstr>
      <vt:lpstr>FURTHER IMPROVEMENTS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NK Chew</dc:creator>
  <cp:lastModifiedBy>NK Chew</cp:lastModifiedBy>
  <cp:revision>31</cp:revision>
  <dcterms:created xsi:type="dcterms:W3CDTF">2021-08-01T05:36:21Z</dcterms:created>
  <dcterms:modified xsi:type="dcterms:W3CDTF">2021-08-04T05:13:17Z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